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2"/>
  </p:notesMasterIdLst>
  <p:sldIdLst>
    <p:sldId id="271" r:id="rId2"/>
    <p:sldId id="274" r:id="rId3"/>
    <p:sldId id="265" r:id="rId4"/>
    <p:sldId id="266" r:id="rId5"/>
    <p:sldId id="275" r:id="rId6"/>
    <p:sldId id="267" r:id="rId7"/>
    <p:sldId id="276" r:id="rId8"/>
    <p:sldId id="268" r:id="rId9"/>
    <p:sldId id="269" r:id="rId10"/>
    <p:sldId id="273" r:id="rId11"/>
  </p:sldIdLst>
  <p:sldSz cx="12192000" cy="6858000"/>
  <p:notesSz cx="6858000" cy="9144000"/>
  <p:embeddedFontLst>
    <p:embeddedFont>
      <p:font typeface="Gill Sans MT" panose="020B0502020104020203" pitchFamily="34" charset="0"/>
      <p:regular r:id="rId13"/>
      <p:bold r:id="rId14"/>
      <p:italic r:id="rId15"/>
      <p:boldItalic r:id="rId16"/>
    </p:embeddedFont>
    <p:embeddedFont>
      <p:font typeface="Lato" panose="020F0502020204030203" pitchFamily="34" charset="0"/>
      <p:regular r:id="rId17"/>
      <p:bold r:id="rId18"/>
      <p:italic r:id="rId19"/>
      <p:boldItalic r:id="rId20"/>
    </p:embeddedFont>
    <p:embeddedFont>
      <p:font typeface="Calibri" panose="020F0502020204030204" pitchFamily="34" charset="0"/>
      <p:regular r:id="rId21"/>
      <p:bold r:id="rId22"/>
      <p:italic r:id="rId23"/>
      <p:boldItalic r:id="rId24"/>
    </p:embeddedFont>
    <p:embeddedFont>
      <p:font typeface="Calibri Light" panose="020F0302020204030204" pitchFamily="34" charset="0"/>
      <p:regular r:id="rId25"/>
      <p:italic r:id="rId26"/>
    </p:embeddedFont>
    <p:embeddedFont>
      <p:font typeface="League Spartan" panose="00000800000000000000" pitchFamily="50" charset="0"/>
      <p:bold r:id="rId27"/>
    </p:embeddedFont>
    <p:embeddedFont>
      <p:font typeface="Open Sans Light" panose="020B0306030504020204" pitchFamily="34" charset="0"/>
      <p:regular r:id="rId28"/>
      <p: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13"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 id="5" name="Elizabeth Laming" initials="EL" lastIdx="8" clrIdx="4">
    <p:extLst>
      <p:ext uri="{19B8F6BF-5375-455C-9EA6-DF929625EA0E}">
        <p15:presenceInfo xmlns:p15="http://schemas.microsoft.com/office/powerpoint/2012/main" userId="S-1-5-21-1285066173-1815393381-3561576999-26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0959" autoAdjust="0"/>
  </p:normalViewPr>
  <p:slideViewPr>
    <p:cSldViewPr snapToGrid="0">
      <p:cViewPr varScale="1">
        <p:scale>
          <a:sx n="105" d="100"/>
          <a:sy n="105" d="100"/>
        </p:scale>
        <p:origin x="834" y="10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27/03/2020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1143115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315171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109242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22344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27/03/2020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27/03/2020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27/03/2020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27/03/2020</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27/03/2020</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27/03/2020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27/03/2020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27/03/2020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27/03/2020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4.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hyperlink" Target="https://bit.ly/2FAk5eo"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Taking care of </a:t>
            </a:r>
            <a:r>
              <a:rPr lang="en-GB" sz="6000" b="1" dirty="0">
                <a:solidFill>
                  <a:srgbClr val="95519E"/>
                </a:solidFill>
                <a:latin typeface="League Spartan" panose="00000800000000000000" pitchFamily="50" charset="0"/>
              </a:rPr>
              <a:t>m</a:t>
            </a:r>
            <a:r>
              <a:rPr kumimoji="0" lang="en-GB" sz="6000" b="1" i="0" u="none" strike="noStrike" kern="1200" cap="none" spc="0" normalizeH="0" baseline="0" noProof="0" dirty="0" err="1">
                <a:ln>
                  <a:noFill/>
                </a:ln>
                <a:solidFill>
                  <a:srgbClr val="95519E"/>
                </a:solidFill>
                <a:effectLst/>
                <a:uLnTx/>
                <a:uFillTx/>
                <a:latin typeface="League Spartan" panose="00000800000000000000" pitchFamily="50" charset="0"/>
              </a:rPr>
              <a:t>yself</a:t>
            </a: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dirty="0">
                <a:latin typeface="League Spartan" panose="00000800000000000000" pitchFamily="50" charset="0"/>
              </a:rPr>
              <a:t>g</a:t>
            </a:r>
            <a:r>
              <a:rPr kumimoji="0" lang="en-GB" sz="4800" b="1" i="0" u="none" strike="noStrike" kern="1200" cap="none" spc="0" normalizeH="0" baseline="0" noProof="0" dirty="0" err="1">
                <a:ln>
                  <a:noFill/>
                </a:ln>
                <a:effectLst/>
                <a:uLnTx/>
                <a:uFillTx/>
                <a:latin typeface="League Spartan" panose="00000800000000000000" pitchFamily="50" charset="0"/>
              </a:rPr>
              <a:t>etting</a:t>
            </a:r>
            <a:r>
              <a:rPr kumimoji="0" lang="en-GB" sz="4800" b="1" i="0" u="none" strike="noStrike" kern="1200" cap="none" spc="0" normalizeH="0" baseline="0" noProof="0" dirty="0">
                <a:ln>
                  <a:noFill/>
                </a:ln>
                <a:effectLst/>
                <a:uLnTx/>
                <a:uFillTx/>
                <a:latin typeface="League Spartan" panose="00000800000000000000" pitchFamily="50" charset="0"/>
              </a:rPr>
              <a:t> a good </a:t>
            </a:r>
            <a:r>
              <a:rPr lang="en-GB" sz="4800" b="1" dirty="0">
                <a:latin typeface="League Spartan" panose="00000800000000000000" pitchFamily="50" charset="0"/>
              </a:rPr>
              <a:t>n</a:t>
            </a:r>
            <a:r>
              <a:rPr kumimoji="0" lang="en-GB" sz="4800" b="1" i="0" u="none" strike="noStrike" kern="1200" cap="none" spc="0" normalizeH="0" baseline="0" noProof="0" dirty="0" err="1">
                <a:ln>
                  <a:noFill/>
                </a:ln>
                <a:effectLst/>
                <a:uLnTx/>
                <a:uFillTx/>
                <a:latin typeface="League Spartan" panose="00000800000000000000" pitchFamily="50" charset="0"/>
              </a:rPr>
              <a:t>ight’s</a:t>
            </a:r>
            <a:r>
              <a:rPr kumimoji="0" lang="en-GB" sz="4800" b="1" i="0" u="none" strike="noStrike" kern="1200" cap="none" spc="0" normalizeH="0" baseline="0" noProof="0" dirty="0">
                <a:ln>
                  <a:noFill/>
                </a:ln>
                <a:effectLst/>
                <a:uLnTx/>
                <a:uFillTx/>
                <a:latin typeface="League Spartan" panose="00000800000000000000" pitchFamily="50" charset="0"/>
              </a:rPr>
              <a:t> </a:t>
            </a:r>
            <a:r>
              <a:rPr lang="en-GB" sz="4800" b="1" dirty="0">
                <a:latin typeface="League Spartan" panose="00000800000000000000" pitchFamily="50" charset="0"/>
              </a:rPr>
              <a:t>s</a:t>
            </a:r>
            <a:r>
              <a:rPr kumimoji="0" lang="en-GB" sz="4800" b="1" i="0" u="none" strike="noStrike" kern="1200" cap="none" spc="0" normalizeH="0" baseline="0" noProof="0" dirty="0" err="1">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879883"/>
            <a:ext cx="2457450" cy="2457450"/>
          </a:xfrm>
          <a:prstGeom prst="rect">
            <a:avLst/>
          </a:prstGeom>
        </p:spPr>
      </p:pic>
      <p:sp>
        <p:nvSpPr>
          <p:cNvPr id="21" name="TextBox 20"/>
          <p:cNvSpPr txBox="1"/>
          <p:nvPr/>
        </p:nvSpPr>
        <p:spPr>
          <a:xfrm rot="20567810">
            <a:off x="3818708" y="241951"/>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605310"/>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742741"/>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113264"/>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11" name="TextBox 10">
            <a:extLst>
              <a:ext uri="{FF2B5EF4-FFF2-40B4-BE49-F238E27FC236}">
                <a16:creationId xmlns:a16="http://schemas.microsoft.com/office/drawing/2014/main" id="{E51AA5D2-90B3-4FB6-9B06-3736643475E9}"/>
              </a:ext>
            </a:extLst>
          </p:cNvPr>
          <p:cNvSpPr txBox="1"/>
          <p:nvPr/>
        </p:nvSpPr>
        <p:spPr>
          <a:xfrm>
            <a:off x="1" y="5954722"/>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12" name="Picture 11">
            <a:extLst>
              <a:ext uri="{FF2B5EF4-FFF2-40B4-BE49-F238E27FC236}">
                <a16:creationId xmlns:a16="http://schemas.microsoft.com/office/drawing/2014/main" id="{DF6FF5BF-3A3A-43A3-8B55-C46931441C46}"/>
              </a:ext>
            </a:extLst>
          </p:cNvPr>
          <p:cNvPicPr>
            <a:picLocks noChangeAspect="1"/>
          </p:cNvPicPr>
          <p:nvPr/>
        </p:nvPicPr>
        <p:blipFill rotWithShape="1">
          <a:blip r:embed="rId4"/>
          <a:srcRect l="8621" t="-1" r="2490" b="822"/>
          <a:stretch/>
        </p:blipFill>
        <p:spPr>
          <a:xfrm>
            <a:off x="3551801" y="5746745"/>
            <a:ext cx="736600" cy="954107"/>
          </a:xfrm>
          <a:prstGeom prst="rect">
            <a:avLst/>
          </a:prstGeom>
          <a:effectLst>
            <a:outerShdw blurRad="50800" dist="38100" dir="8100000" algn="tr" rotWithShape="0">
              <a:prstClr val="black">
                <a:alpha val="40000"/>
              </a:prstClr>
            </a:outerShdw>
          </a:effectLst>
        </p:spPr>
      </p:pic>
      <p:pic>
        <p:nvPicPr>
          <p:cNvPr id="13" name="Picture 12">
            <a:extLst>
              <a:ext uri="{FF2B5EF4-FFF2-40B4-BE49-F238E27FC236}">
                <a16:creationId xmlns:a16="http://schemas.microsoft.com/office/drawing/2014/main" id="{0E60F094-35B8-4958-A739-252518BFC9A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08" t="1312" r="50968" b="-1568"/>
          <a:stretch/>
        </p:blipFill>
        <p:spPr>
          <a:xfrm rot="20700138">
            <a:off x="3914682" y="5940599"/>
            <a:ext cx="796930" cy="82839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3049" y="3344439"/>
            <a:ext cx="10965901" cy="2816156"/>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explain why sleep is important for a healthy lifestyle</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describe bedtime routines that help improve sleep</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identify how our sleep patterns and needs might change as we grow up </a:t>
            </a:r>
          </a:p>
        </p:txBody>
      </p:sp>
      <p:sp>
        <p:nvSpPr>
          <p:cNvPr id="3" name="Footer Placeholder 2"/>
          <p:cNvSpPr>
            <a:spLocks noGrp="1"/>
          </p:cNvSpPr>
          <p:nvPr>
            <p:ph type="ftr" sz="quarter" idx="11"/>
          </p:nvPr>
        </p:nvSpPr>
        <p:spPr>
          <a:xfrm>
            <a:off x="0" y="6320257"/>
            <a:ext cx="12192000" cy="365125"/>
          </a:xfrm>
        </p:spPr>
        <p:txBody>
          <a:bodyPr/>
          <a:lstStyle/>
          <a:p>
            <a:r>
              <a:rPr lang="en-GB" sz="1050" dirty="0"/>
              <a:t>© PSHE Association 2020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983364"/>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057194" y="2843587"/>
            <a:ext cx="877333" cy="1001704"/>
          </a:xfrm>
          <a:prstGeom prst="rect">
            <a:avLst/>
          </a:prstGeom>
        </p:spPr>
      </p:pic>
      <p:sp>
        <p:nvSpPr>
          <p:cNvPr id="8" name="TextBox 7"/>
          <p:cNvSpPr txBox="1"/>
          <p:nvPr/>
        </p:nvSpPr>
        <p:spPr>
          <a:xfrm>
            <a:off x="781788" y="1236367"/>
            <a:ext cx="9585369" cy="1354217"/>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t>
            </a:r>
            <a:r>
              <a:rPr lang="en-GB" sz="3200" b="1" dirty="0">
                <a:latin typeface="League Spartan" panose="020B0604020202020204" charset="0"/>
                <a:ea typeface="Lato" panose="020F0502020204030203" pitchFamily="34" charset="0"/>
                <a:cs typeface="Lato" panose="020F0502020204030203" pitchFamily="34" charset="0"/>
              </a:rPr>
              <a:t>about the importance of good sleep</a:t>
            </a:r>
          </a:p>
          <a:p>
            <a:pPr lvl="1">
              <a:lnSpc>
                <a:spcPct val="200000"/>
              </a:lnSpc>
              <a:buSzPct val="202000"/>
            </a:pP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1126153"/>
            <a:ext cx="968621" cy="1076313"/>
          </a:xfrm>
          <a:prstGeom prst="rect">
            <a:avLst/>
          </a:prstGeom>
        </p:spPr>
      </p:pic>
    </p:spTree>
    <p:extLst>
      <p:ext uri="{BB962C8B-B14F-4D97-AF65-F5344CB8AC3E}">
        <p14:creationId xmlns:p14="http://schemas.microsoft.com/office/powerpoint/2010/main" val="3239146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What’s our starting point?</a:t>
            </a:r>
          </a:p>
        </p:txBody>
      </p:sp>
      <p:sp>
        <p:nvSpPr>
          <p:cNvPr id="8" name="TextBox 7"/>
          <p:cNvSpPr txBox="1"/>
          <p:nvPr/>
        </p:nvSpPr>
        <p:spPr>
          <a:xfrm>
            <a:off x="223275" y="1084444"/>
            <a:ext cx="6526441" cy="50629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Draw a person getting ready for a good night’s sleep — what might they be doing, thinking, feeling? </a:t>
            </a:r>
          </a:p>
          <a:p>
            <a:endParaRPr lang="en-US" sz="2400" b="1" dirty="0"/>
          </a:p>
          <a:p>
            <a:r>
              <a:rPr lang="en-US" sz="2400" b="1" dirty="0">
                <a:latin typeface="League Spartan" panose="00000800000000000000" pitchFamily="50" charset="0"/>
              </a:rPr>
              <a:t>Can you draw and write about:</a:t>
            </a:r>
          </a:p>
          <a:p>
            <a:endParaRPr lang="en-US" sz="1100" b="1" dirty="0">
              <a:latin typeface="League Spartan" panose="00000800000000000000" pitchFamily="50" charset="0"/>
            </a:endParaRP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How this person will feel when they wake up?</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is helping them to sleep well? </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might make it hard for them to sleep well?</a:t>
            </a:r>
          </a:p>
          <a:p>
            <a:pPr marL="342900" indent="-342900">
              <a:buFont typeface="Arial" panose="020B0604020202020204" pitchFamily="34" charset="0"/>
              <a:buChar char="•"/>
            </a:pPr>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Once you’ve finished your picture, put it to one side —</a:t>
            </a:r>
            <a:r>
              <a:rPr lang="en-US" sz="2400" dirty="0" smtClean="0">
                <a:latin typeface="Lato" panose="020F0502020204030203" pitchFamily="34" charset="0"/>
                <a:ea typeface="Lato" panose="020F0502020204030203" pitchFamily="34" charset="0"/>
                <a:cs typeface="Lato" panose="020F0502020204030203" pitchFamily="34" charset="0"/>
              </a:rPr>
              <a:t> </a:t>
            </a:r>
            <a:r>
              <a:rPr lang="en-US" sz="2400" dirty="0">
                <a:latin typeface="Lato" panose="020F0502020204030203" pitchFamily="34" charset="0"/>
                <a:ea typeface="Lato" panose="020F0502020204030203" pitchFamily="34" charset="0"/>
                <a:cs typeface="Lato" panose="020F0502020204030203" pitchFamily="34" charset="0"/>
              </a:rPr>
              <a:t>you will come back to this later!</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84405" y="2069430"/>
            <a:ext cx="5084320" cy="3462285"/>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51231" y="149050"/>
            <a:ext cx="1259084" cy="1117437"/>
          </a:xfrm>
          <a:prstGeom prst="rect">
            <a:avLst/>
          </a:prstGeom>
        </p:spPr>
      </p:pic>
      <p:sp>
        <p:nvSpPr>
          <p:cNvPr id="11" name="Footer Placeholder 3">
            <a:extLst>
              <a:ext uri="{FF2B5EF4-FFF2-40B4-BE49-F238E27FC236}">
                <a16:creationId xmlns:a16="http://schemas.microsoft.com/office/drawing/2014/main" id="{04827DA0-CAD2-4A3F-8269-46C418EA3165}"/>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57663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anim calcmode="lin" valueType="num">
                                      <p:cBhvr additive="base">
                                        <p:cTn id="1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 calcmode="lin" valueType="num">
                                      <p:cBhvr additive="base">
                                        <p:cTn id="2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 calcmode="lin" valueType="num">
                                      <p:cBhvr additive="base">
                                        <p:cTn id="3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7323">
            <a:off x="9161595" y="1715172"/>
            <a:ext cx="1813592" cy="2539029"/>
          </a:xfrm>
          <a:prstGeom prst="rect">
            <a:avLst/>
          </a:prstGeom>
        </p:spPr>
      </p:pic>
      <p:sp>
        <p:nvSpPr>
          <p:cNvPr id="3" name="TextBox 2"/>
          <p:cNvSpPr txBox="1"/>
          <p:nvPr/>
        </p:nvSpPr>
        <p:spPr>
          <a:xfrm>
            <a:off x="76916" y="239161"/>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Why is sleep important?</a:t>
            </a:r>
          </a:p>
        </p:txBody>
      </p:sp>
      <p:sp>
        <p:nvSpPr>
          <p:cNvPr id="8" name="TextBox 7"/>
          <p:cNvSpPr txBox="1"/>
          <p:nvPr/>
        </p:nvSpPr>
        <p:spPr>
          <a:xfrm>
            <a:off x="272224" y="1174326"/>
            <a:ext cx="5683187" cy="3847207"/>
          </a:xfrm>
          <a:prstGeom prst="rect">
            <a:avLst/>
          </a:prstGeom>
          <a:noFill/>
        </p:spPr>
        <p:txBody>
          <a:bodyPr wrap="square" rtlCol="0">
            <a:spAutoFit/>
          </a:bodyPr>
          <a:lstStyle/>
          <a:p>
            <a:r>
              <a:rPr lang="en-US" sz="2800" b="1" dirty="0">
                <a:latin typeface="League Spartan" panose="00000800000000000000" pitchFamily="50" charset="0"/>
              </a:rPr>
              <a:t>Go on a fact hunt…</a:t>
            </a:r>
          </a:p>
          <a:p>
            <a:endParaRPr lang="en-US" sz="2400" dirty="0">
              <a:solidFill>
                <a:schemeClr val="bg1">
                  <a:lumMod val="50000"/>
                </a:schemeClr>
              </a:solidFill>
            </a:endParaRPr>
          </a:p>
          <a:p>
            <a:r>
              <a:rPr lang="en-US" sz="2400" dirty="0">
                <a:latin typeface="Lato" panose="020F0502020204030203" pitchFamily="34" charset="0"/>
                <a:ea typeface="Lato" panose="020F0502020204030203" pitchFamily="34" charset="0"/>
                <a:cs typeface="Lato" panose="020F0502020204030203" pitchFamily="34" charset="0"/>
              </a:rPr>
              <a:t>Look at the information on the posters in your worksheet pack (pages 1-4). </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Use these posters to help you to answer the questions on the worksheet (My Sleep </a:t>
            </a:r>
            <a:r>
              <a:rPr lang="en-US" sz="2400" dirty="0" err="1">
                <a:latin typeface="Lato" panose="020F0502020204030203" pitchFamily="34" charset="0"/>
                <a:ea typeface="Lato" panose="020F0502020204030203" pitchFamily="34" charset="0"/>
                <a:cs typeface="Lato" panose="020F0502020204030203" pitchFamily="34" charset="0"/>
              </a:rPr>
              <a:t>Factfile</a:t>
            </a:r>
            <a:r>
              <a:rPr lang="en-US" sz="2400" dirty="0">
                <a:latin typeface="Lato" panose="020F0502020204030203" pitchFamily="34" charset="0"/>
                <a:ea typeface="Lato" panose="020F0502020204030203" pitchFamily="34" charset="0"/>
                <a:cs typeface="Lato" panose="020F0502020204030203" pitchFamily="34" charset="0"/>
              </a:rPr>
              <a:t> – page 5)</a:t>
            </a:r>
          </a:p>
          <a:p>
            <a:r>
              <a:rPr lang="en-US" sz="2400" dirty="0">
                <a:latin typeface="Lato" panose="020F0502020204030203" pitchFamily="34" charset="0"/>
                <a:ea typeface="Lato" panose="020F0502020204030203" pitchFamily="34" charset="0"/>
                <a:cs typeface="Lato" panose="020F0502020204030203" pitchFamily="34" charset="0"/>
              </a:rPr>
              <a:t>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1270476">
            <a:off x="6403138" y="1868640"/>
            <a:ext cx="1751224" cy="2458581"/>
          </a:xfrm>
          <a:prstGeom prst="rect">
            <a:avLst/>
          </a:prstGeom>
        </p:spPr>
      </p:pic>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836602">
            <a:off x="7607255" y="3267561"/>
            <a:ext cx="1628664" cy="2222541"/>
          </a:xfrm>
          <a:prstGeom prst="rect">
            <a:avLst/>
          </a:prstGeom>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21323981">
            <a:off x="9423612" y="4145920"/>
            <a:ext cx="1766363" cy="2434241"/>
          </a:xfrm>
          <a:prstGeom prst="rect">
            <a:avLst/>
          </a:prstGeom>
        </p:spPr>
      </p:pic>
      <p:sp>
        <p:nvSpPr>
          <p:cNvPr id="12" name="TextBox 11"/>
          <p:cNvSpPr txBox="1"/>
          <p:nvPr/>
        </p:nvSpPr>
        <p:spPr>
          <a:xfrm rot="1152605">
            <a:off x="10483539" y="985335"/>
            <a:ext cx="615118" cy="826855"/>
          </a:xfrm>
          <a:prstGeom prst="rect">
            <a:avLst/>
          </a:prstGeom>
          <a:noFill/>
        </p:spPr>
        <p:txBody>
          <a:bodyPr wrap="square" rtlCol="0">
            <a:spAutoFit/>
          </a:bodyPr>
          <a:lstStyle/>
          <a:p>
            <a:r>
              <a:rPr lang="en-GB" sz="4800" b="1" dirty="0">
                <a:solidFill>
                  <a:srgbClr val="95519E"/>
                </a:solidFill>
              </a:rPr>
              <a:t>?</a:t>
            </a:r>
          </a:p>
        </p:txBody>
      </p:sp>
      <p:sp>
        <p:nvSpPr>
          <p:cNvPr id="14" name="TextBox 13"/>
          <p:cNvSpPr txBox="1"/>
          <p:nvPr/>
        </p:nvSpPr>
        <p:spPr>
          <a:xfrm rot="19974868">
            <a:off x="6719733" y="4433417"/>
            <a:ext cx="655468" cy="830997"/>
          </a:xfrm>
          <a:prstGeom prst="rect">
            <a:avLst/>
          </a:prstGeom>
          <a:noFill/>
        </p:spPr>
        <p:txBody>
          <a:bodyPr wrap="square" rtlCol="0">
            <a:spAutoFit/>
          </a:bodyPr>
          <a:lstStyle/>
          <a:p>
            <a:r>
              <a:rPr lang="en-GB" sz="4800" b="1" dirty="0">
                <a:solidFill>
                  <a:srgbClr val="95519E"/>
                </a:solidFill>
              </a:rPr>
              <a:t>?</a:t>
            </a:r>
          </a:p>
        </p:txBody>
      </p:sp>
      <p:sp>
        <p:nvSpPr>
          <p:cNvPr id="15" name="TextBox 14"/>
          <p:cNvSpPr txBox="1"/>
          <p:nvPr/>
        </p:nvSpPr>
        <p:spPr>
          <a:xfrm>
            <a:off x="8451071" y="1779428"/>
            <a:ext cx="696719" cy="830997"/>
          </a:xfrm>
          <a:prstGeom prst="rect">
            <a:avLst/>
          </a:prstGeom>
          <a:noFill/>
        </p:spPr>
        <p:txBody>
          <a:bodyPr wrap="square" rtlCol="0">
            <a:spAutoFit/>
          </a:bodyPr>
          <a:lstStyle/>
          <a:p>
            <a:r>
              <a:rPr lang="en-GB" sz="4800" b="1" dirty="0">
                <a:solidFill>
                  <a:srgbClr val="95519E"/>
                </a:solidFill>
              </a:rPr>
              <a:t>?</a:t>
            </a:r>
          </a:p>
        </p:txBody>
      </p:sp>
      <p:sp>
        <p:nvSpPr>
          <p:cNvPr id="16" name="TextBox 15"/>
          <p:cNvSpPr txBox="1"/>
          <p:nvPr/>
        </p:nvSpPr>
        <p:spPr>
          <a:xfrm rot="1545823">
            <a:off x="11131596" y="3208759"/>
            <a:ext cx="792480" cy="830997"/>
          </a:xfrm>
          <a:prstGeom prst="rect">
            <a:avLst/>
          </a:prstGeom>
          <a:noFill/>
        </p:spPr>
        <p:txBody>
          <a:bodyPr wrap="square" rtlCol="0">
            <a:spAutoFit/>
          </a:bodyPr>
          <a:lstStyle/>
          <a:p>
            <a:r>
              <a:rPr lang="en-GB" sz="4800" b="1" dirty="0">
                <a:solidFill>
                  <a:srgbClr val="95519E"/>
                </a:solidFill>
              </a:rPr>
              <a:t>?</a:t>
            </a:r>
          </a:p>
        </p:txBody>
      </p:sp>
      <p:sp>
        <p:nvSpPr>
          <p:cNvPr id="17" name="TextBox 16"/>
          <p:cNvSpPr txBox="1"/>
          <p:nvPr/>
        </p:nvSpPr>
        <p:spPr>
          <a:xfrm rot="19465133">
            <a:off x="6716280" y="1090048"/>
            <a:ext cx="615118" cy="826855"/>
          </a:xfrm>
          <a:prstGeom prst="rect">
            <a:avLst/>
          </a:prstGeom>
          <a:noFill/>
        </p:spPr>
        <p:txBody>
          <a:bodyPr wrap="square" rtlCol="0">
            <a:spAutoFit/>
          </a:bodyPr>
          <a:lstStyle/>
          <a:p>
            <a:r>
              <a:rPr lang="en-GB" sz="4800" b="1" dirty="0">
                <a:solidFill>
                  <a:srgbClr val="95519E"/>
                </a:solidFill>
              </a:rPr>
              <a:t>?</a:t>
            </a:r>
          </a:p>
        </p:txBody>
      </p:sp>
      <p:sp>
        <p:nvSpPr>
          <p:cNvPr id="18" name="TextBox 17"/>
          <p:cNvSpPr txBox="1"/>
          <p:nvPr/>
        </p:nvSpPr>
        <p:spPr>
          <a:xfrm rot="1965352">
            <a:off x="11210507" y="4527151"/>
            <a:ext cx="792480" cy="830997"/>
          </a:xfrm>
          <a:prstGeom prst="rect">
            <a:avLst/>
          </a:prstGeom>
          <a:noFill/>
        </p:spPr>
        <p:txBody>
          <a:bodyPr wrap="square" rtlCol="0">
            <a:spAutoFit/>
          </a:bodyPr>
          <a:lstStyle/>
          <a:p>
            <a:r>
              <a:rPr lang="en-GB" sz="4800" b="1" dirty="0">
                <a:solidFill>
                  <a:srgbClr val="95519E"/>
                </a:solidFill>
              </a:rPr>
              <a:t>?</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sp>
        <p:nvSpPr>
          <p:cNvPr id="20" name="Footer Placeholder 3">
            <a:extLst>
              <a:ext uri="{FF2B5EF4-FFF2-40B4-BE49-F238E27FC236}">
                <a16:creationId xmlns:a16="http://schemas.microsoft.com/office/drawing/2014/main" id="{F7461BAB-C5A5-493D-B1E4-929FA0F4A824}"/>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2" name="Thought Bubble: Cloud 1">
            <a:extLst>
              <a:ext uri="{FF2B5EF4-FFF2-40B4-BE49-F238E27FC236}">
                <a16:creationId xmlns:a16="http://schemas.microsoft.com/office/drawing/2014/main" id="{8BE445D1-E293-4494-A2E1-1E8C0F2734B7}"/>
              </a:ext>
            </a:extLst>
          </p:cNvPr>
          <p:cNvSpPr/>
          <p:nvPr/>
        </p:nvSpPr>
        <p:spPr>
          <a:xfrm>
            <a:off x="428725" y="4559154"/>
            <a:ext cx="5662863" cy="2014918"/>
          </a:xfrm>
          <a:prstGeom prst="cloudCallout">
            <a:avLst>
              <a:gd name="adj1" fmla="val -53765"/>
              <a:gd name="adj2" fmla="val 54726"/>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Lato" panose="020F0502020204030203" pitchFamily="34" charset="0"/>
                <a:ea typeface="Lato" panose="020F0502020204030203" pitchFamily="34" charset="0"/>
                <a:cs typeface="Lato" panose="020F0502020204030203" pitchFamily="34" charset="0"/>
              </a:rPr>
              <a:t>Could you now tell someone at home the 3 facts you think are most important?</a:t>
            </a:r>
          </a:p>
        </p:txBody>
      </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4" grpId="0"/>
      <p:bldP spid="15" grpId="0"/>
      <p:bldP spid="16" grpId="0"/>
      <p:bldP spid="17" grpId="0"/>
      <p:bldP spid="18"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B9BF365-41A6-4CD5-86F5-FCC01EE8D50A}"/>
              </a:ext>
            </a:extLst>
          </p:cNvPr>
          <p:cNvSpPr>
            <a:spLocks noGrp="1"/>
          </p:cNvSpPr>
          <p:nvPr>
            <p:ph type="ftr" sz="quarter" idx="11"/>
          </p:nvPr>
        </p:nvSpPr>
        <p:spPr/>
        <p:txBody>
          <a:bodyPr/>
          <a:lstStyle/>
          <a:p>
            <a:r>
              <a:rPr lang="en-GB" dirty="0"/>
              <a:t>© PSHE Association 2020   </a:t>
            </a:r>
          </a:p>
        </p:txBody>
      </p:sp>
      <p:sp>
        <p:nvSpPr>
          <p:cNvPr id="3" name="Slide Number Placeholder 2">
            <a:extLst>
              <a:ext uri="{FF2B5EF4-FFF2-40B4-BE49-F238E27FC236}">
                <a16:creationId xmlns:a16="http://schemas.microsoft.com/office/drawing/2014/main" id="{E4D9DE93-76CD-46E9-B8D6-06E24FFA3CA8}"/>
              </a:ext>
            </a:extLst>
          </p:cNvPr>
          <p:cNvSpPr>
            <a:spLocks noGrp="1"/>
          </p:cNvSpPr>
          <p:nvPr>
            <p:ph type="sldNum" sz="quarter" idx="12"/>
          </p:nvPr>
        </p:nvSpPr>
        <p:spPr/>
        <p:txBody>
          <a:bodyPr/>
          <a:lstStyle/>
          <a:p>
            <a:fld id="{2D651D86-383D-45DB-A701-76B5BFCFE28F}" type="slidenum">
              <a:rPr lang="en-GB" smtClean="0"/>
              <a:pPr/>
              <a:t>5</a:t>
            </a:fld>
            <a:endParaRPr lang="en-GB" dirty="0"/>
          </a:p>
        </p:txBody>
      </p:sp>
      <p:sp>
        <p:nvSpPr>
          <p:cNvPr id="5" name="TextBox 4">
            <a:extLst>
              <a:ext uri="{FF2B5EF4-FFF2-40B4-BE49-F238E27FC236}">
                <a16:creationId xmlns:a16="http://schemas.microsoft.com/office/drawing/2014/main" id="{1074F027-0177-498E-9B04-2B64C64A0985}"/>
              </a:ext>
            </a:extLst>
          </p:cNvPr>
          <p:cNvSpPr txBox="1"/>
          <p:nvPr/>
        </p:nvSpPr>
        <p:spPr>
          <a:xfrm>
            <a:off x="0" y="227130"/>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Answers</a:t>
            </a:r>
          </a:p>
        </p:txBody>
      </p:sp>
      <p:sp>
        <p:nvSpPr>
          <p:cNvPr id="6" name="TextBox 5">
            <a:extLst>
              <a:ext uri="{FF2B5EF4-FFF2-40B4-BE49-F238E27FC236}">
                <a16:creationId xmlns:a16="http://schemas.microsoft.com/office/drawing/2014/main" id="{648A6037-79C7-4F5B-BB3A-FAC1518153A8}"/>
              </a:ext>
            </a:extLst>
          </p:cNvPr>
          <p:cNvSpPr txBox="1"/>
          <p:nvPr/>
        </p:nvSpPr>
        <p:spPr>
          <a:xfrm>
            <a:off x="222338" y="886853"/>
            <a:ext cx="11747323" cy="830997"/>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Once you have completed your table, click on each box to reveal a possible answer…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graphicFrame>
        <p:nvGraphicFramePr>
          <p:cNvPr id="4" name="Table 3">
            <a:extLst>
              <a:ext uri="{FF2B5EF4-FFF2-40B4-BE49-F238E27FC236}">
                <a16:creationId xmlns:a16="http://schemas.microsoft.com/office/drawing/2014/main" id="{6859ED74-C73E-41B8-A291-8D15B85D7858}"/>
              </a:ext>
            </a:extLst>
          </p:cNvPr>
          <p:cNvGraphicFramePr>
            <a:graphicFrameLocks noGrp="1"/>
          </p:cNvGraphicFramePr>
          <p:nvPr>
            <p:extLst>
              <p:ext uri="{D42A27DB-BD31-4B8C-83A1-F6EECF244321}">
                <p14:modId xmlns:p14="http://schemas.microsoft.com/office/powerpoint/2010/main" val="3988253484"/>
              </p:ext>
            </p:extLst>
          </p:nvPr>
        </p:nvGraphicFramePr>
        <p:xfrm>
          <a:off x="222338" y="1367347"/>
          <a:ext cx="11797207" cy="5305926"/>
        </p:xfrm>
        <a:graphic>
          <a:graphicData uri="http://schemas.openxmlformats.org/drawingml/2006/table">
            <a:tbl>
              <a:tblPr firstRow="1" firstCol="1" lastRow="1" lastCol="1" bandRow="1" bandCol="1">
                <a:tableStyleId>{5C22544A-7EE6-4342-B048-85BDC9FD1C3A}</a:tableStyleId>
              </a:tblPr>
              <a:tblGrid>
                <a:gridCol w="2112767">
                  <a:extLst>
                    <a:ext uri="{9D8B030D-6E8A-4147-A177-3AD203B41FA5}">
                      <a16:colId xmlns:a16="http://schemas.microsoft.com/office/drawing/2014/main" val="1621934645"/>
                    </a:ext>
                  </a:extLst>
                </a:gridCol>
                <a:gridCol w="9684440">
                  <a:extLst>
                    <a:ext uri="{9D8B030D-6E8A-4147-A177-3AD203B41FA5}">
                      <a16:colId xmlns:a16="http://schemas.microsoft.com/office/drawing/2014/main" val="953492431"/>
                    </a:ext>
                  </a:extLst>
                </a:gridCol>
              </a:tblGrid>
              <a:tr h="259779">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QUESTION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POSSIBLE ANSWERS</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0621243"/>
                  </a:ext>
                </a:extLst>
              </a:tr>
              <a:tr h="779337">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How </a:t>
                      </a:r>
                      <a:r>
                        <a:rPr lang="en-GB" sz="1600" b="0" dirty="0">
                          <a:solidFill>
                            <a:schemeClr val="tx1"/>
                          </a:solidFill>
                          <a:effectLst/>
                          <a:latin typeface="Lato" panose="020B0604020202020204" charset="0"/>
                          <a:ea typeface="Lato" panose="020B0604020202020204" charset="0"/>
                          <a:cs typeface="Lato" panose="020B0604020202020204" charset="0"/>
                        </a:rPr>
                        <a:t>much sleep do </a:t>
                      </a:r>
                      <a:r>
                        <a:rPr lang="en-GB" sz="1600" b="0" kern="1200" dirty="0">
                          <a:solidFill>
                            <a:schemeClr val="tx1"/>
                          </a:solidFill>
                          <a:effectLst/>
                          <a:latin typeface="Lato" panose="020B0604020202020204" charset="0"/>
                          <a:ea typeface="Lato" panose="020B0604020202020204" charset="0"/>
                          <a:cs typeface="Lato" panose="020B0604020202020204" charset="0"/>
                        </a:rPr>
                        <a:t>children</a:t>
                      </a:r>
                      <a:r>
                        <a:rPr lang="en-GB" sz="1600" b="0" dirty="0">
                          <a:solidFill>
                            <a:schemeClr val="tx1"/>
                          </a:solidFill>
                          <a:effectLst/>
                          <a:latin typeface="Lato" panose="020B0604020202020204" charset="0"/>
                          <a:ea typeface="Lato" panose="020B0604020202020204" charset="0"/>
                          <a:cs typeface="Lato" panose="020B0604020202020204" charset="0"/>
                        </a:rPr>
                        <a:t> need each night?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lvl="0"/>
                      <a:r>
                        <a:rPr lang="en-GB" sz="1600" b="0" kern="1200" dirty="0">
                          <a:solidFill>
                            <a:schemeClr val="tx1"/>
                          </a:solidFill>
                          <a:effectLst/>
                          <a:latin typeface="Lato" panose="020B0604020202020204" charset="0"/>
                          <a:ea typeface="Lato" panose="020B0604020202020204" charset="0"/>
                          <a:cs typeface="Lato" panose="020B0604020202020204" charset="0"/>
                        </a:rPr>
                        <a:t>Children between the ages of 6 and 12 usually need around 10-11 hours of sleep a night and</a:t>
                      </a:r>
                    </a:p>
                    <a:p>
                      <a:r>
                        <a:rPr lang="en-GB" sz="1600" b="0" kern="1200" dirty="0">
                          <a:solidFill>
                            <a:schemeClr val="tx1"/>
                          </a:solidFill>
                          <a:effectLst/>
                          <a:latin typeface="Lato" panose="020B0604020202020204" charset="0"/>
                          <a:ea typeface="Lato" panose="020B0604020202020204" charset="0"/>
                          <a:cs typeface="Lato" panose="020B0604020202020204" charset="0"/>
                        </a:rPr>
                        <a:t>should usually go to bed before 9pm.</a:t>
                      </a:r>
                    </a:p>
                    <a:p>
                      <a:endParaRPr lang="en-GB" sz="1600" b="0" kern="120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0482999"/>
                  </a:ext>
                </a:extLst>
              </a:tr>
              <a:tr h="990822">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start doing that help someone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Relaxing, calming activities before bed, such as reading, meditating, etc. Exercising outside during the day, keeping to the same routine, tidy their bedroom.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69005768"/>
                  </a:ext>
                </a:extLst>
              </a:tr>
              <a:tr h="1259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stop doing that would help someone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Running around before bed (or rough play). Using electronics, game consoles, including phones, tablets, TV and computer (ideally these should not be in the bedroom at all). Drinking fizzy drinks or ‘energy drinks’ (which may keep us awake and make it difficult to fall asleep when we want to), eating sugary foods (which may make us feel hungry or thirsty not long after eating them).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09400667"/>
                  </a:ext>
                </a:extLst>
              </a:tr>
              <a:tr h="1007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What </a:t>
                      </a:r>
                      <a:r>
                        <a:rPr lang="en-GB" sz="1600" b="0" dirty="0">
                          <a:solidFill>
                            <a:schemeClr val="tx1"/>
                          </a:solidFill>
                          <a:effectLst/>
                          <a:latin typeface="Lato" panose="020B0604020202020204" charset="0"/>
                          <a:ea typeface="Lato" panose="020B0604020202020204" charset="0"/>
                          <a:cs typeface="Lato" panose="020B0604020202020204" charset="0"/>
                        </a:rPr>
                        <a:t>happens during sleep when someone starts puberty?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9906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When asleep, the body makes hormones needed for the changes that happen during puberty. Sleep patterns also tend to shift around 1-2 hours later and they need slightly less sleep than they did before.</a:t>
                      </a:r>
                    </a:p>
                    <a:p>
                      <a:pPr marL="50800" marR="9906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5225715"/>
                  </a:ext>
                </a:extLst>
              </a:tr>
              <a:tr h="1007996">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Why </a:t>
                      </a:r>
                      <a:r>
                        <a:rPr lang="en-GB" sz="1600" b="0" dirty="0">
                          <a:solidFill>
                            <a:schemeClr val="tx1"/>
                          </a:solidFill>
                          <a:effectLst/>
                          <a:latin typeface="Lato" panose="020B0604020202020204" charset="0"/>
                          <a:ea typeface="Lato" panose="020B0604020202020204" charset="0"/>
                          <a:cs typeface="Lato" panose="020B0604020202020204" charset="0"/>
                        </a:rPr>
                        <a:t>is it important to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It helps us to feel awake the next day and ready for school. We can find it easier to learn, have ideas for our school work, remember things we need to do (homework!), catch less colds and coughs, heal more quickly from injuries, perform well in tests and at sporting activities and feel well and happy.</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0880657"/>
                  </a:ext>
                </a:extLst>
              </a:tr>
            </a:tbl>
          </a:graphicData>
        </a:graphic>
      </p:graphicFrame>
      <p:sp>
        <p:nvSpPr>
          <p:cNvPr id="7" name="Rectangle 6">
            <a:extLst>
              <a:ext uri="{FF2B5EF4-FFF2-40B4-BE49-F238E27FC236}">
                <a16:creationId xmlns:a16="http://schemas.microsoft.com/office/drawing/2014/main" id="{1A923293-B64C-480F-9481-8E3557998E11}"/>
              </a:ext>
            </a:extLst>
          </p:cNvPr>
          <p:cNvSpPr/>
          <p:nvPr/>
        </p:nvSpPr>
        <p:spPr>
          <a:xfrm>
            <a:off x="2364509" y="1668136"/>
            <a:ext cx="9655036" cy="649705"/>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7A4864D-3333-4A25-ACCE-57FBCC7FA8D0}"/>
              </a:ext>
            </a:extLst>
          </p:cNvPr>
          <p:cNvSpPr/>
          <p:nvPr/>
        </p:nvSpPr>
        <p:spPr>
          <a:xfrm>
            <a:off x="2364509" y="2385094"/>
            <a:ext cx="9655036" cy="9764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9FBE630-9C04-479D-A802-FFCCA20C8728}"/>
              </a:ext>
            </a:extLst>
          </p:cNvPr>
          <p:cNvSpPr/>
          <p:nvPr/>
        </p:nvSpPr>
        <p:spPr>
          <a:xfrm>
            <a:off x="2364509" y="3409936"/>
            <a:ext cx="9655036" cy="115507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87A9B1C8-D74D-4AC5-A627-7246B31DAAE9}"/>
              </a:ext>
            </a:extLst>
          </p:cNvPr>
          <p:cNvSpPr/>
          <p:nvPr/>
        </p:nvSpPr>
        <p:spPr>
          <a:xfrm>
            <a:off x="2364509" y="4639146"/>
            <a:ext cx="9655036" cy="874822"/>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4136468-DC55-4194-9565-BD327D35ABBB}"/>
              </a:ext>
            </a:extLst>
          </p:cNvPr>
          <p:cNvSpPr/>
          <p:nvPr/>
        </p:nvSpPr>
        <p:spPr>
          <a:xfrm>
            <a:off x="2364509" y="5706694"/>
            <a:ext cx="9655036" cy="874822"/>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86207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7" grpId="0" animBg="1"/>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34887" y="1339361"/>
            <a:ext cx="8118003" cy="4616648"/>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Complete the sleep buster solutions grid (page 6) by coming up with some possible solutions to the problems people might have when trying to go to sleep.</a:t>
            </a: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Can you think of any additional problems and solutions? Add them to the table.</a:t>
            </a:r>
          </a:p>
          <a:p>
            <a:endParaRPr lang="en-US" sz="2800" dirty="0">
              <a:latin typeface="Lato" panose="020B0604020202020204" charset="0"/>
              <a:ea typeface="Lato" panose="020B0604020202020204" charset="0"/>
              <a:cs typeface="Lato" panose="020B0604020202020204" charset="0"/>
            </a:endParaRPr>
          </a:p>
          <a:p>
            <a:endParaRPr lang="en-US" sz="400" dirty="0">
              <a:latin typeface="Lato" panose="020B0604020202020204" charset="0"/>
              <a:ea typeface="Lato" panose="020B0604020202020204" charset="0"/>
              <a:cs typeface="Lato" panose="020B0604020202020204" charset="0"/>
            </a:endParaRP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Check your answers on the next slide…</a:t>
            </a:r>
            <a:endParaRPr lang="en-US" sz="2400" dirty="0">
              <a:latin typeface="Lato" panose="020B0604020202020204" charset="0"/>
              <a:ea typeface="Lato" panose="020B0604020202020204" charset="0"/>
              <a:cs typeface="Lato" panose="020B0604020202020204" charset="0"/>
            </a:endParaRPr>
          </a:p>
        </p:txBody>
      </p:sp>
      <p:pic>
        <p:nvPicPr>
          <p:cNvPr id="5" name="Picture 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3000" contrast="1000"/>
                    </a14:imgEffect>
                  </a14:imgLayer>
                </a14:imgProps>
              </a:ext>
              <a:ext uri="{28A0092B-C50C-407E-A947-70E740481C1C}">
                <a14:useLocalDpi xmlns:a14="http://schemas.microsoft.com/office/drawing/2010/main"/>
              </a:ext>
            </a:extLst>
          </a:blip>
          <a:srcRect/>
          <a:stretch/>
        </p:blipFill>
        <p:spPr>
          <a:xfrm>
            <a:off x="8456717" y="868286"/>
            <a:ext cx="3601996" cy="5121428"/>
          </a:xfrm>
          <a:prstGeom prst="rect">
            <a:avLst/>
          </a:prstGeom>
          <a:effectLst>
            <a:glow rad="127000">
              <a:schemeClr val="accent1">
                <a:alpha val="0"/>
              </a:schemeClr>
            </a:glow>
            <a:reflection stA="0" endPos="65000" dist="50800" dir="5400000" sy="-100000" algn="bl" rotWithShape="0"/>
          </a:effectLst>
        </p:spPr>
      </p:pic>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6</a:t>
            </a:fld>
            <a:endParaRPr lang="en-GB" dirty="0"/>
          </a:p>
        </p:txBody>
      </p:sp>
      <p:pic>
        <p:nvPicPr>
          <p:cNvPr id="12" name="Picture 1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785533" y="1632263"/>
            <a:ext cx="3139355" cy="3593474"/>
          </a:xfrm>
          <a:prstGeom prst="rect">
            <a:avLst/>
          </a:prstGeom>
        </p:spPr>
      </p:pic>
      <p:sp>
        <p:nvSpPr>
          <p:cNvPr id="13" name="TextBox 12"/>
          <p:cNvSpPr txBox="1"/>
          <p:nvPr/>
        </p:nvSpPr>
        <p:spPr>
          <a:xfrm>
            <a:off x="234887" y="499268"/>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a:t>
            </a:r>
            <a:r>
              <a:rPr lang="en-GB" sz="4400" b="1" dirty="0" err="1">
                <a:solidFill>
                  <a:srgbClr val="95519E"/>
                </a:solidFill>
                <a:latin typeface="League Spartan" panose="00000800000000000000" pitchFamily="50" charset="0"/>
              </a:rPr>
              <a:t>Sleepbusters</a:t>
            </a:r>
            <a:endParaRPr lang="en-GB" sz="4400" b="1" dirty="0">
              <a:solidFill>
                <a:srgbClr val="95519E"/>
              </a:solidFill>
              <a:latin typeface="League Spartan" panose="00000800000000000000" pitchFamily="50" charset="0"/>
            </a:endParaRPr>
          </a:p>
        </p:txBody>
      </p:sp>
      <p:sp>
        <p:nvSpPr>
          <p:cNvPr id="11" name="Footer Placeholder 3">
            <a:extLst>
              <a:ext uri="{FF2B5EF4-FFF2-40B4-BE49-F238E27FC236}">
                <a16:creationId xmlns:a16="http://schemas.microsoft.com/office/drawing/2014/main" id="{866B5639-786A-4814-997F-EDE815424571}"/>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7</a:t>
            </a:fld>
            <a:endParaRPr lang="en-GB" dirty="0"/>
          </a:p>
        </p:txBody>
      </p:sp>
      <p:sp>
        <p:nvSpPr>
          <p:cNvPr id="13" name="TextBox 12"/>
          <p:cNvSpPr txBox="1"/>
          <p:nvPr/>
        </p:nvSpPr>
        <p:spPr>
          <a:xfrm>
            <a:off x="126603" y="228316"/>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Solutions</a:t>
            </a:r>
          </a:p>
        </p:txBody>
      </p:sp>
      <p:sp>
        <p:nvSpPr>
          <p:cNvPr id="14" name="Thought Bubble: Cloud 13">
            <a:extLst>
              <a:ext uri="{FF2B5EF4-FFF2-40B4-BE49-F238E27FC236}">
                <a16:creationId xmlns:a16="http://schemas.microsoft.com/office/drawing/2014/main" id="{255DE9DE-0FB1-47A0-ADBE-614DABF4CA55}"/>
              </a:ext>
            </a:extLst>
          </p:cNvPr>
          <p:cNvSpPr/>
          <p:nvPr/>
        </p:nvSpPr>
        <p:spPr>
          <a:xfrm>
            <a:off x="9110472" y="310249"/>
            <a:ext cx="2906037" cy="4936580"/>
          </a:xfrm>
          <a:prstGeom prst="cloudCallout">
            <a:avLst>
              <a:gd name="adj1" fmla="val -52758"/>
              <a:gd name="adj2" fmla="val 55577"/>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latin typeface="Lato" panose="020B0604020202020204" charset="0"/>
                <a:ea typeface="Lato" panose="020B0604020202020204" charset="0"/>
                <a:cs typeface="Lato" panose="020B0604020202020204" charset="0"/>
              </a:rPr>
              <a:t>What instructions could you give somebody to help them carry out their solutions?</a:t>
            </a:r>
          </a:p>
          <a:p>
            <a:endParaRPr lang="en-US" sz="1600" dirty="0">
              <a:latin typeface="Lato" panose="020B0604020202020204" charset="0"/>
              <a:ea typeface="Lato" panose="020B0604020202020204" charset="0"/>
              <a:cs typeface="Lato" panose="020B0604020202020204" charset="0"/>
            </a:endParaRPr>
          </a:p>
          <a:p>
            <a:r>
              <a:rPr lang="en-US" sz="1600" dirty="0">
                <a:latin typeface="Lato" panose="020B0604020202020204" charset="0"/>
                <a:ea typeface="Lato" panose="020B0604020202020204" charset="0"/>
                <a:cs typeface="Lato" panose="020B0604020202020204" charset="0"/>
              </a:rPr>
              <a:t>E.g. They could create a bedtime schedule to follow, so that they know when to turn off the TV etc.</a:t>
            </a:r>
          </a:p>
        </p:txBody>
      </p:sp>
      <p:graphicFrame>
        <p:nvGraphicFramePr>
          <p:cNvPr id="3" name="Table 2">
            <a:extLst>
              <a:ext uri="{FF2B5EF4-FFF2-40B4-BE49-F238E27FC236}">
                <a16:creationId xmlns:a16="http://schemas.microsoft.com/office/drawing/2014/main" id="{A9971254-6BF3-45E2-AC4E-F63946BC13E8}"/>
              </a:ext>
            </a:extLst>
          </p:cNvPr>
          <p:cNvGraphicFramePr>
            <a:graphicFrameLocks noGrp="1"/>
          </p:cNvGraphicFramePr>
          <p:nvPr>
            <p:extLst>
              <p:ext uri="{D42A27DB-BD31-4B8C-83A1-F6EECF244321}">
                <p14:modId xmlns:p14="http://schemas.microsoft.com/office/powerpoint/2010/main" val="2924479105"/>
              </p:ext>
            </p:extLst>
          </p:nvPr>
        </p:nvGraphicFramePr>
        <p:xfrm>
          <a:off x="126602" y="1027836"/>
          <a:ext cx="8788798" cy="5354205"/>
        </p:xfrm>
        <a:graphic>
          <a:graphicData uri="http://schemas.openxmlformats.org/drawingml/2006/table">
            <a:tbl>
              <a:tblPr firstRow="1" firstCol="1" lastRow="1" lastCol="1" bandRow="1" bandCol="1">
                <a:tableStyleId>{5C22544A-7EE6-4342-B048-85BDC9FD1C3A}</a:tableStyleId>
              </a:tblPr>
              <a:tblGrid>
                <a:gridCol w="4394399">
                  <a:extLst>
                    <a:ext uri="{9D8B030D-6E8A-4147-A177-3AD203B41FA5}">
                      <a16:colId xmlns:a16="http://schemas.microsoft.com/office/drawing/2014/main" val="1641314620"/>
                    </a:ext>
                  </a:extLst>
                </a:gridCol>
                <a:gridCol w="4394399">
                  <a:extLst>
                    <a:ext uri="{9D8B030D-6E8A-4147-A177-3AD203B41FA5}">
                      <a16:colId xmlns:a16="http://schemas.microsoft.com/office/drawing/2014/main" val="2874934347"/>
                    </a:ext>
                  </a:extLst>
                </a:gridCol>
              </a:tblGrid>
              <a:tr h="254472">
                <a:tc>
                  <a:txBody>
                    <a:bodyPr/>
                    <a:lstStyle/>
                    <a:p>
                      <a:pPr marL="254000">
                        <a:spcBef>
                          <a:spcPts val="795"/>
                        </a:spcBef>
                        <a:spcAft>
                          <a:spcPts val="0"/>
                        </a:spcAft>
                      </a:pPr>
                      <a:r>
                        <a:rPr lang="en-GB" sz="2000" b="1">
                          <a:solidFill>
                            <a:schemeClr val="tx1"/>
                          </a:solidFill>
                          <a:effectLst/>
                          <a:latin typeface="Lato" panose="020B0604020202020204" charset="0"/>
                          <a:ea typeface="Lato" panose="020B0604020202020204" charset="0"/>
                          <a:cs typeface="Lato" panose="020B0604020202020204" charset="0"/>
                        </a:rPr>
                        <a:t>It is difficult to go to sleep when…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461645">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A solution to this might be….</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56218701"/>
                  </a:ext>
                </a:extLst>
              </a:tr>
              <a:tr h="74459">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has been watching TV, or playing games online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Turning off all </a:t>
                      </a:r>
                      <a:r>
                        <a:rPr lang="en-GB" sz="2000" b="0" kern="1200" dirty="0">
                          <a:solidFill>
                            <a:schemeClr val="tx1"/>
                          </a:solidFill>
                          <a:effectLst/>
                          <a:latin typeface="Lato" panose="020B0604020202020204" charset="0"/>
                          <a:ea typeface="Lato" panose="020B0604020202020204" charset="0"/>
                          <a:cs typeface="Lato" panose="020B0604020202020204" charset="0"/>
                        </a:rPr>
                        <a:t>electronic screens like the TV, computer, tablet, mobile phone at least an hour before bedtime.</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5885616"/>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is nervous or worried about something, e.g. a test at school</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Do something relaxing before bed, e.g. reading a book, cuddling a pet, listening to a story</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08440208"/>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drinks a sugary drink, such as orange juice or hot chocolate,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Avoid drinking anything sugary and with caffeine in it before bed</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70758395"/>
                  </a:ext>
                </a:extLst>
              </a:tr>
              <a:tr h="254472">
                <a:tc gridSpan="2">
                  <a:txBody>
                    <a:bodyPr/>
                    <a:lstStyle/>
                    <a:p>
                      <a:pPr marL="320040">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Individual steps I would need to take to carry out the sleep solution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10606342"/>
                  </a:ext>
                </a:extLst>
              </a:tr>
              <a:tr h="362335">
                <a:tc gridSpan="2">
                  <a:txBody>
                    <a:bodyPr/>
                    <a:lstStyle/>
                    <a:p>
                      <a:pPr marL="800100" lvl="1" indent="-342900">
                        <a:spcAft>
                          <a:spcPts val="0"/>
                        </a:spcAft>
                        <a:buFontTx/>
                        <a:buBlip>
                          <a:blip r:embed="rId3"/>
                        </a:buBlip>
                      </a:pPr>
                      <a:r>
                        <a:rPr lang="en-GB" sz="2000" b="0" dirty="0" smtClean="0">
                          <a:solidFill>
                            <a:schemeClr val="tx1"/>
                          </a:solidFill>
                          <a:effectLst/>
                          <a:latin typeface="Lato" panose="020B0604020202020204" charset="0"/>
                          <a:ea typeface="Lato" panose="020B0604020202020204" charset="0"/>
                          <a:cs typeface="Lato" panose="020B0604020202020204" charset="0"/>
                        </a:rPr>
                        <a:t> </a:t>
                      </a: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5826220"/>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4186367066"/>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793248874"/>
                  </a:ext>
                </a:extLst>
              </a:tr>
            </a:tbl>
          </a:graphicData>
        </a:graphic>
      </p:graphicFrame>
      <p:sp>
        <p:nvSpPr>
          <p:cNvPr id="4" name="Rectangle 3">
            <a:extLst>
              <a:ext uri="{FF2B5EF4-FFF2-40B4-BE49-F238E27FC236}">
                <a16:creationId xmlns:a16="http://schemas.microsoft.com/office/drawing/2014/main" id="{3A9D670D-899A-4ACE-B402-1D91C13E56FF}"/>
              </a:ext>
            </a:extLst>
          </p:cNvPr>
          <p:cNvSpPr/>
          <p:nvPr/>
        </p:nvSpPr>
        <p:spPr>
          <a:xfrm>
            <a:off x="4521001" y="1371600"/>
            <a:ext cx="4394401" cy="1142999"/>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4B924D80-062C-4F78-B50F-02D551EA0158}"/>
              </a:ext>
            </a:extLst>
          </p:cNvPr>
          <p:cNvSpPr/>
          <p:nvPr/>
        </p:nvSpPr>
        <p:spPr>
          <a:xfrm>
            <a:off x="4520999" y="2586110"/>
            <a:ext cx="4394401" cy="1142999"/>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9F8FE968-0728-4B4E-A201-CEEE30741AD9}"/>
              </a:ext>
            </a:extLst>
          </p:cNvPr>
          <p:cNvSpPr/>
          <p:nvPr/>
        </p:nvSpPr>
        <p:spPr>
          <a:xfrm>
            <a:off x="4521000" y="3800620"/>
            <a:ext cx="4394401" cy="11429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927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4"/>
                    </p:tgtEl>
                  </p:cond>
                </p:stCondLst>
                <p:endSync evt="end" delay="0">
                  <p:rtn val="all"/>
                </p:endSync>
                <p:childTnLst>
                  <p:par>
                    <p:cTn id="10" fill="hold">
                      <p:stCondLst>
                        <p:cond delay="0"/>
                      </p:stCondLst>
                      <p:childTnLst>
                        <p:par>
                          <p:cTn id="11" fill="hold">
                            <p:stCondLst>
                              <p:cond delay="0"/>
                            </p:stCondLst>
                            <p:childTnLst>
                              <p:par>
                                <p:cTn id="12" presetID="1" presetClass="exit"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19" restart="whenNotActive" fill="hold" evtFilter="cancelBubble" nodeType="interactiveSeq">
                <p:stCondLst>
                  <p:cond evt="onClick" delay="0">
                    <p:tgtEl>
                      <p:spTgt spid="18"/>
                    </p:tgtEl>
                  </p:cond>
                </p:stCondLst>
                <p:endSync evt="end" delay="0">
                  <p:rtn val="all"/>
                </p:endSync>
                <p:childTnLst>
                  <p:par>
                    <p:cTn id="20" fill="hold">
                      <p:stCondLst>
                        <p:cond delay="0"/>
                      </p:stCondLst>
                      <p:childTnLst>
                        <p:par>
                          <p:cTn id="21" fill="hold">
                            <p:stCondLst>
                              <p:cond delay="0"/>
                            </p:stCondLst>
                            <p:childTnLst>
                              <p:par>
                                <p:cTn id="22" presetID="1" presetClass="exit"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4"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924" y="5092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Where are we now?</a:t>
            </a:r>
          </a:p>
        </p:txBody>
      </p:sp>
      <p:sp>
        <p:nvSpPr>
          <p:cNvPr id="8" name="TextBox 7"/>
          <p:cNvSpPr txBox="1"/>
          <p:nvPr/>
        </p:nvSpPr>
        <p:spPr>
          <a:xfrm>
            <a:off x="244924" y="1597756"/>
            <a:ext cx="7187957" cy="5724644"/>
          </a:xfrm>
          <a:prstGeom prst="rect">
            <a:avLst/>
          </a:prstGeom>
          <a:noFill/>
        </p:spPr>
        <p:txBody>
          <a:bodyPr wrap="square" rtlCol="0">
            <a:spAutoFit/>
          </a:bodyPr>
          <a:lstStyle/>
          <a:p>
            <a:r>
              <a:rPr lang="en-US" sz="2800" dirty="0">
                <a:latin typeface="League Spartan" panose="00000800000000000000" pitchFamily="50" charset="0"/>
              </a:rPr>
              <a:t>Go back to the  ‘What’s our starting point?’ activity</a:t>
            </a:r>
          </a:p>
          <a:p>
            <a:endParaRPr lang="en-US" sz="1600" dirty="0"/>
          </a:p>
          <a:p>
            <a:pPr lvl="1"/>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to change your draw and write…</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 about your pictures?</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endParaRPr lang="en-US" sz="6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 to your pictures?</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 </a:t>
            </a:r>
            <a:endParaRPr lang="en-GB"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602344" y="710064"/>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8</a:t>
            </a:fld>
            <a:endParaRPr lang="en-GB" dirty="0"/>
          </a:p>
        </p:txBody>
      </p:sp>
      <p:sp>
        <p:nvSpPr>
          <p:cNvPr id="11" name="Footer Placeholder 3">
            <a:extLst>
              <a:ext uri="{FF2B5EF4-FFF2-40B4-BE49-F238E27FC236}">
                <a16:creationId xmlns:a16="http://schemas.microsoft.com/office/drawing/2014/main" id="{C69482E8-E643-47B2-81D8-E53B236F391A}"/>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5" name="Thought Bubble: Cloud 4">
            <a:extLst>
              <a:ext uri="{FF2B5EF4-FFF2-40B4-BE49-F238E27FC236}">
                <a16:creationId xmlns:a16="http://schemas.microsoft.com/office/drawing/2014/main" id="{67ECEE9D-A824-4D38-B025-70127B7D1012}"/>
              </a:ext>
            </a:extLst>
          </p:cNvPr>
          <p:cNvSpPr/>
          <p:nvPr/>
        </p:nvSpPr>
        <p:spPr>
          <a:xfrm>
            <a:off x="7682217" y="3704445"/>
            <a:ext cx="4385168" cy="2195199"/>
          </a:xfrm>
          <a:prstGeom prst="cloudCallout">
            <a:avLst>
              <a:gd name="adj1" fmla="val 43095"/>
              <a:gd name="adj2" fmla="val 64692"/>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dirty="0">
                <a:solidFill>
                  <a:schemeClr val="bg1"/>
                </a:solidFill>
              </a:rPr>
              <a:t>Can you think of one thing that you could change about your bedtime routine to help you to get better sleep?</a:t>
            </a: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387" y="50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Remember…</a:t>
            </a:r>
          </a:p>
        </p:txBody>
      </p:sp>
      <p:sp>
        <p:nvSpPr>
          <p:cNvPr id="8" name="TextBox 7"/>
          <p:cNvSpPr txBox="1"/>
          <p:nvPr/>
        </p:nvSpPr>
        <p:spPr>
          <a:xfrm>
            <a:off x="568697" y="1457381"/>
            <a:ext cx="5330614" cy="304698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Finding it hard to get to sleep or not wanting to get up in the morning are all typical experiences as part of growing up.  Many adults can sometimes find it hard too.  It can sometimes happen when people feel worried or feel stressed about something.  </a:t>
            </a:r>
          </a:p>
        </p:txBody>
      </p:sp>
      <p:sp>
        <p:nvSpPr>
          <p:cNvPr id="10" name="TextBox 9"/>
          <p:cNvSpPr txBox="1"/>
          <p:nvPr/>
        </p:nvSpPr>
        <p:spPr>
          <a:xfrm>
            <a:off x="6643056" y="2806985"/>
            <a:ext cx="5544532" cy="23083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err="1">
                <a:latin typeface="Lato" panose="020F0502020204030203" pitchFamily="34" charset="0"/>
                <a:ea typeface="Lato" panose="020F0502020204030203" pitchFamily="34" charset="0"/>
                <a:cs typeface="Lato" panose="020F0502020204030203" pitchFamily="34" charset="0"/>
              </a:rPr>
              <a:t>ChildLine</a:t>
            </a:r>
            <a:r>
              <a:rPr lang="en-US" sz="2400" b="1" dirty="0">
                <a:latin typeface="Lato" panose="020F0502020204030203" pitchFamily="34" charset="0"/>
                <a:ea typeface="Lato" panose="020F0502020204030203" pitchFamily="34" charset="0"/>
                <a:cs typeface="Lato" panose="020F0502020204030203" pitchFamily="34" charset="0"/>
              </a:rPr>
              <a:t> website </a:t>
            </a:r>
            <a:r>
              <a:rPr lang="en-US" sz="2400" dirty="0">
                <a:latin typeface="Lato" panose="020F0502020204030203" pitchFamily="34" charset="0"/>
                <a:ea typeface="Lato" panose="020F0502020204030203" pitchFamily="34" charset="0"/>
                <a:cs typeface="Lato" panose="020F0502020204030203" pitchFamily="34" charset="0"/>
              </a:rPr>
              <a:t>also has advice about sleep for young people:</a:t>
            </a:r>
          </a:p>
          <a:p>
            <a:r>
              <a:rPr lang="en-US" sz="2400" dirty="0">
                <a:solidFill>
                  <a:schemeClr val="bg1">
                    <a:lumMod val="50000"/>
                  </a:schemeClr>
                </a:solidFill>
                <a:hlinkClick r:id="rId3"/>
              </a:rPr>
              <a:t>www.childline.org.uk</a:t>
            </a:r>
            <a:endParaRPr lang="en-US" sz="2400" dirty="0">
              <a:solidFill>
                <a:schemeClr val="bg1">
                  <a:lumMod val="50000"/>
                </a:schemeClr>
              </a:solidFill>
            </a:endParaRPr>
          </a:p>
          <a:p>
            <a:endParaRPr lang="en-US" sz="2400" dirty="0">
              <a:solidFill>
                <a:schemeClr val="bg1">
                  <a:lumMod val="50000"/>
                </a:schemeClr>
              </a:solidFill>
            </a:endParaRPr>
          </a:p>
          <a:p>
            <a:r>
              <a:rPr lang="en-US" sz="2400" dirty="0">
                <a:latin typeface="Lato" panose="020B0604020202020204" charset="0"/>
                <a:ea typeface="Lato" panose="020B0604020202020204" charset="0"/>
                <a:cs typeface="Lato" panose="020B0604020202020204" charset="0"/>
              </a:rPr>
              <a:t>Click </a:t>
            </a:r>
            <a:r>
              <a:rPr lang="en-US" sz="2400" dirty="0">
                <a:latin typeface="Lato" panose="020B0604020202020204" charset="0"/>
                <a:ea typeface="Lato" panose="020B0604020202020204" charset="0"/>
                <a:cs typeface="Lato" panose="020B0604020202020204" charset="0"/>
                <a:hlinkClick r:id="rId4"/>
              </a:rPr>
              <a:t>here</a:t>
            </a:r>
            <a:r>
              <a:rPr lang="en-US" sz="2400" dirty="0">
                <a:latin typeface="Lato" panose="020B0604020202020204" charset="0"/>
                <a:ea typeface="Lato" panose="020B0604020202020204" charset="0"/>
                <a:cs typeface="Lato" panose="020B0604020202020204" charset="0"/>
              </a:rPr>
              <a:t> to discover Childline’s 8 tips for better sleep!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2" name="TextBox 11"/>
          <p:cNvSpPr txBox="1"/>
          <p:nvPr/>
        </p:nvSpPr>
        <p:spPr>
          <a:xfrm>
            <a:off x="568697" y="4567180"/>
            <a:ext cx="5330614"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should always speak to your parent or a trusted adult so they can help you. </a:t>
            </a:r>
          </a:p>
          <a:p>
            <a:endParaRPr lang="en-GB" dirty="0"/>
          </a:p>
        </p:txBody>
      </p:sp>
      <p:pic>
        <p:nvPicPr>
          <p:cNvPr id="13" name="Picture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00820" y="161311"/>
            <a:ext cx="3337793" cy="2305163"/>
          </a:xfrm>
          <a:prstGeom prst="rect">
            <a:avLst/>
          </a:prstGeom>
        </p:spPr>
      </p:pic>
      <p:sp>
        <p:nvSpPr>
          <p:cNvPr id="9" name="Footer Placeholder 3">
            <a:extLst>
              <a:ext uri="{FF2B5EF4-FFF2-40B4-BE49-F238E27FC236}">
                <a16:creationId xmlns:a16="http://schemas.microsoft.com/office/drawing/2014/main" id="{14C9DC31-08FF-495F-9EEF-6D3ED5FE8E4B}"/>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3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fltVal val="0"/>
                                          </p:val>
                                        </p:tav>
                                        <p:tav tm="100000">
                                          <p:val>
                                            <p:strVal val="#ppt_w"/>
                                          </p:val>
                                        </p:tav>
                                      </p:tavLst>
                                    </p:anim>
                                    <p:anim calcmode="lin" valueType="num">
                                      <p:cBhvr>
                                        <p:cTn id="16" dur="1000" fill="hold"/>
                                        <p:tgtEl>
                                          <p:spTgt spid="10"/>
                                        </p:tgtEl>
                                        <p:attrNameLst>
                                          <p:attrName>ppt_h</p:attrName>
                                        </p:attrNameLst>
                                      </p:cBhvr>
                                      <p:tavLst>
                                        <p:tav tm="0">
                                          <p:val>
                                            <p:fltVal val="0"/>
                                          </p:val>
                                        </p:tav>
                                        <p:tav tm="100000">
                                          <p:val>
                                            <p:strVal val="#ppt_h"/>
                                          </p:val>
                                        </p:tav>
                                      </p:tavLst>
                                    </p:anim>
                                    <p:anim calcmode="lin" valueType="num">
                                      <p:cBhvr>
                                        <p:cTn id="17" dur="1000" fill="hold"/>
                                        <p:tgtEl>
                                          <p:spTgt spid="10"/>
                                        </p:tgtEl>
                                        <p:attrNameLst>
                                          <p:attrName>style.rotation</p:attrName>
                                        </p:attrNameLst>
                                      </p:cBhvr>
                                      <p:tavLst>
                                        <p:tav tm="0">
                                          <p:val>
                                            <p:fltVal val="90"/>
                                          </p:val>
                                        </p:tav>
                                        <p:tav tm="100000">
                                          <p:val>
                                            <p:fltVal val="0"/>
                                          </p:val>
                                        </p:tav>
                                      </p:tavLst>
                                    </p:anim>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047504">
            <a:off x="704660" y="3683631"/>
            <a:ext cx="4810602" cy="2071468"/>
          </a:xfrm>
          <a:prstGeom prst="rect">
            <a:avLst/>
          </a:prstGeom>
        </p:spPr>
      </p:pic>
      <p:sp>
        <p:nvSpPr>
          <p:cNvPr id="3" name="TextBox 2"/>
          <p:cNvSpPr txBox="1"/>
          <p:nvPr/>
        </p:nvSpPr>
        <p:spPr>
          <a:xfrm>
            <a:off x="259801" y="50600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8" name="TextBox 7"/>
          <p:cNvSpPr txBox="1"/>
          <p:nvPr/>
        </p:nvSpPr>
        <p:spPr>
          <a:xfrm>
            <a:off x="728812" y="1668497"/>
            <a:ext cx="4967450" cy="2000548"/>
          </a:xfrm>
          <a:prstGeom prst="rect">
            <a:avLst/>
          </a:prstGeom>
          <a:noFill/>
        </p:spPr>
        <p:txBody>
          <a:bodyPr wrap="square" rtlCol="0">
            <a:spAutoFit/>
          </a:bodyPr>
          <a:lstStyle/>
          <a:p>
            <a:r>
              <a:rPr lang="en-US" sz="2800" b="1" dirty="0">
                <a:latin typeface="League Spartan" panose="00000800000000000000" pitchFamily="50" charset="0"/>
              </a:rPr>
              <a:t>Give me 10</a:t>
            </a:r>
          </a:p>
          <a:p>
            <a:r>
              <a:rPr lang="en-US" sz="2400" dirty="0">
                <a:latin typeface="Lato" panose="020B0604020202020204" charset="0"/>
                <a:ea typeface="Lato" panose="020B0604020202020204" charset="0"/>
                <a:cs typeface="Lato" panose="020B0604020202020204" charset="0"/>
              </a:rPr>
              <a:t>Create a poster of 10 top tips for a good night’s sleep that you can share with your family and friends.</a:t>
            </a:r>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10" name="TextBox 9"/>
          <p:cNvSpPr txBox="1"/>
          <p:nvPr/>
        </p:nvSpPr>
        <p:spPr>
          <a:xfrm>
            <a:off x="6770981" y="942194"/>
            <a:ext cx="4980247" cy="4739759"/>
          </a:xfrm>
          <a:prstGeom prst="rect">
            <a:avLst/>
          </a:prstGeom>
          <a:noFill/>
        </p:spPr>
        <p:txBody>
          <a:bodyPr wrap="square" rtlCol="0">
            <a:spAutoFit/>
          </a:bodyPr>
          <a:lstStyle/>
          <a:p>
            <a:r>
              <a:rPr lang="en-US" sz="2800" b="1" dirty="0">
                <a:latin typeface="League Spartan" panose="00000800000000000000" pitchFamily="50" charset="0"/>
              </a:rPr>
              <a:t>Sleep story</a:t>
            </a:r>
          </a:p>
          <a:p>
            <a:endParaRPr lang="en-US" sz="1000" b="1" dirty="0">
              <a:latin typeface="League Spartan" panose="00000800000000000000" pitchFamily="50" charset="0"/>
            </a:endParaRPr>
          </a:p>
          <a:p>
            <a:r>
              <a:rPr lang="en-US" sz="2400" dirty="0">
                <a:latin typeface="Lato" panose="020F0502020204030203" pitchFamily="34" charset="0"/>
                <a:ea typeface="Lato" panose="020F0502020204030203" pitchFamily="34" charset="0"/>
                <a:cs typeface="Lato" panose="020F0502020204030203" pitchFamily="34" charset="0"/>
              </a:rPr>
              <a:t>Write a short story about a character who is struggling to get a good night’s sleep.  Include advice for others about how they solved the problem. </a:t>
            </a:r>
          </a:p>
          <a:p>
            <a:endParaRPr lang="en-US" sz="2400" dirty="0"/>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p:txBody>
      </p:sp>
      <p:sp>
        <p:nvSpPr>
          <p:cNvPr id="12" name="TextBox 11"/>
          <p:cNvSpPr txBox="1"/>
          <p:nvPr/>
        </p:nvSpPr>
        <p:spPr>
          <a:xfrm rot="20777979">
            <a:off x="1296577" y="4166026"/>
            <a:ext cx="4289680" cy="774010"/>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10 TOP TIPS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70981" y="3776767"/>
            <a:ext cx="3845559" cy="2563453"/>
          </a:xfrm>
          <a:prstGeom prst="rect">
            <a:avLst/>
          </a:prstGeom>
        </p:spPr>
      </p:pic>
      <p:sp>
        <p:nvSpPr>
          <p:cNvPr id="13" name="Footer Placeholder 3">
            <a:extLst>
              <a:ext uri="{FF2B5EF4-FFF2-40B4-BE49-F238E27FC236}">
                <a16:creationId xmlns:a16="http://schemas.microsoft.com/office/drawing/2014/main" id="{D2C1E2AB-1608-4DF4-8830-CC6C28CDD859}"/>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3788</TotalTime>
  <Words>1027</Words>
  <Application>Microsoft Office PowerPoint</Application>
  <PresentationFormat>Widescreen</PresentationFormat>
  <Paragraphs>135</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Gill Sans MT</vt:lpstr>
      <vt:lpstr>Arial</vt:lpstr>
      <vt:lpstr>Lato</vt:lpstr>
      <vt:lpstr>Calibri</vt:lpstr>
      <vt:lpstr>Calibri Light</vt:lpstr>
      <vt:lpstr>League Spartan</vt:lpstr>
      <vt:lpstr>Open Sans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Sam Harvey</cp:lastModifiedBy>
  <cp:revision>245</cp:revision>
  <dcterms:created xsi:type="dcterms:W3CDTF">2018-11-29T11:01:12Z</dcterms:created>
  <dcterms:modified xsi:type="dcterms:W3CDTF">2020-03-27T10:13:27Z</dcterms:modified>
</cp:coreProperties>
</file>