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4" r:id="rId4"/>
  </p:sldMasterIdLst>
  <p:notesMasterIdLst>
    <p:notesMasterId r:id="rId15"/>
  </p:notesMasterIdLst>
  <p:handoutMasterIdLst>
    <p:handoutMasterId r:id="rId16"/>
  </p:handoutMasterIdLst>
  <p:sldIdLst>
    <p:sldId id="256" r:id="rId5"/>
    <p:sldId id="258" r:id="rId6"/>
    <p:sldId id="289" r:id="rId7"/>
    <p:sldId id="292" r:id="rId8"/>
    <p:sldId id="295" r:id="rId9"/>
    <p:sldId id="294" r:id="rId10"/>
    <p:sldId id="300" r:id="rId11"/>
    <p:sldId id="299" r:id="rId12"/>
    <p:sldId id="297" r:id="rId13"/>
    <p:sldId id="298" r:id="rId14"/>
  </p:sldIdLst>
  <p:sldSz cx="12188825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7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1C0809-4856-443F-BAAF-DBFFB8257212}" v="9" dt="2020-07-31T11:03:23.565"/>
  </p1510:revLst>
</p1510:revInfo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6163" autoAdjust="0"/>
  </p:normalViewPr>
  <p:slideViewPr>
    <p:cSldViewPr>
      <p:cViewPr varScale="1">
        <p:scale>
          <a:sx n="70" d="100"/>
          <a:sy n="70" d="100"/>
        </p:scale>
        <p:origin x="738" y="72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38" y="96"/>
      </p:cViewPr>
      <p:guideLst>
        <p:guide orient="horz" pos="3157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pPr/>
              <a:t>9/7/2023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517547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7547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pPr/>
              <a:t>9/7/2023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78" tIns="46638" rIns="93278" bIns="46638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3278" tIns="46638" rIns="93278" bIns="46638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7547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7"/>
            <a:ext cx="2984870" cy="501015"/>
          </a:xfrm>
          <a:prstGeom prst="rect">
            <a:avLst/>
          </a:prstGeom>
        </p:spPr>
        <p:txBody>
          <a:bodyPr vert="horz" lIns="93278" tIns="46638" rIns="93278" bIns="46638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775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55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FABFD-FDF3-44F9-8904-3142B2331731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57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38A-7637-4974-88CD-912C9D78ACE0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563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58E35-3F19-4505-A3F3-854949227FC2}" type="datetime1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96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601E6-C81B-4026-8B16-822700A436A6}" type="datetime1">
              <a:rPr lang="en-US" smtClean="0"/>
              <a:t>9/7/2023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744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031CB-C323-47D8-921D-70F95B91BD33}" type="datetime1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579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BAB6-DCE5-4F34-93A1-219329299166}" type="datetime1">
              <a:rPr lang="en-US" smtClean="0"/>
              <a:t>9/7/2023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8E41A-DDAD-4C1D-BD85-7A4390402769}" type="datetime1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5766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9087-C06E-4B0A-AFC6-B98A02C2AFBE}" type="datetime1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4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3C5E-A50F-4321-A52C-7367685B52F7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41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0452-5EFD-4CD1-A4E1-3831F0D46766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8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47978F2F-0E37-434B-B9D7-8FE71A2E908C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Page number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471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apestry.info/security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yfs.info/forums/topic/47249-password-setting-advice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01924" y="2276872"/>
            <a:ext cx="9649072" cy="2408535"/>
          </a:xfrm>
        </p:spPr>
        <p:txBody>
          <a:bodyPr/>
          <a:lstStyle/>
          <a:p>
            <a:r>
              <a:rPr lang="en-US" sz="4400" dirty="0">
                <a:solidFill>
                  <a:schemeClr val="tx1"/>
                </a:solidFill>
                <a:latin typeface="+mn-lt"/>
              </a:rPr>
              <a:t>Tapestry Online Learning Journal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3B8F2AF-5A76-400F-9C29-1F39311AE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04" y="198431"/>
            <a:ext cx="2340285" cy="234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3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120CC9BC-C7FA-4FC0-917C-3D3AD72A8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2" y="1790458"/>
            <a:ext cx="10116615" cy="4762258"/>
          </a:xfrm>
        </p:spPr>
        <p:txBody>
          <a:bodyPr>
            <a:normAutofit/>
          </a:bodyPr>
          <a:lstStyle/>
          <a:p>
            <a:pPr>
              <a:buFont typeface="Century Gothic" panose="020B0502020202020204" pitchFamily="34" charset="0"/>
              <a:buChar char="►"/>
            </a:pPr>
            <a:r>
              <a:rPr lang="en-GB" dirty="0">
                <a:solidFill>
                  <a:schemeClr val="tx1"/>
                </a:solidFill>
              </a:rPr>
              <a:t>Tapestry is an online learning journal system</a:t>
            </a:r>
          </a:p>
          <a:p>
            <a:pPr>
              <a:buFont typeface="Century Gothic" panose="020B0502020202020204" pitchFamily="34" charset="0"/>
              <a:buChar char="►"/>
            </a:pPr>
            <a:r>
              <a:rPr lang="en-GB" dirty="0">
                <a:solidFill>
                  <a:schemeClr val="tx1"/>
                </a:solidFill>
              </a:rPr>
              <a:t>There is an app and browser version available</a:t>
            </a:r>
          </a:p>
          <a:p>
            <a:pPr>
              <a:buFont typeface="Century Gothic" panose="020B0502020202020204" pitchFamily="34" charset="0"/>
              <a:buChar char="►"/>
            </a:pPr>
            <a:r>
              <a:rPr lang="en-GB" dirty="0">
                <a:solidFill>
                  <a:schemeClr val="tx1"/>
                </a:solidFill>
              </a:rPr>
              <a:t>We can use it to record children’s learning and development using tablet devices and PCs</a:t>
            </a:r>
          </a:p>
          <a:p>
            <a:pPr>
              <a:buFont typeface="Century Gothic" panose="020B0502020202020204" pitchFamily="34" charset="0"/>
              <a:buChar char="►"/>
            </a:pPr>
            <a:r>
              <a:rPr lang="en-GB" dirty="0">
                <a:solidFill>
                  <a:schemeClr val="tx1"/>
                </a:solidFill>
              </a:rPr>
              <a:t>We can set you up as parents with your own secure logins so you can view, </a:t>
            </a:r>
            <a:r>
              <a:rPr lang="en-GB" dirty="0" smtClean="0">
                <a:solidFill>
                  <a:schemeClr val="tx1"/>
                </a:solidFill>
              </a:rPr>
              <a:t>comment </a:t>
            </a:r>
            <a:r>
              <a:rPr lang="en-GB" dirty="0">
                <a:solidFill>
                  <a:schemeClr val="tx1"/>
                </a:solidFill>
              </a:rPr>
              <a:t>on </a:t>
            </a:r>
            <a:r>
              <a:rPr lang="en-GB" dirty="0" smtClean="0">
                <a:solidFill>
                  <a:schemeClr val="tx1"/>
                </a:solidFill>
              </a:rPr>
              <a:t>and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add your own observations to </a:t>
            </a:r>
            <a:r>
              <a:rPr lang="en-GB" dirty="0" smtClean="0">
                <a:solidFill>
                  <a:schemeClr val="tx1"/>
                </a:solidFill>
              </a:rPr>
              <a:t>your </a:t>
            </a:r>
            <a:r>
              <a:rPr lang="en-GB" dirty="0">
                <a:solidFill>
                  <a:schemeClr val="tx1"/>
                </a:solidFill>
              </a:rPr>
              <a:t>child’s </a:t>
            </a:r>
            <a:r>
              <a:rPr lang="en-GB" dirty="0" smtClean="0">
                <a:solidFill>
                  <a:schemeClr val="tx1"/>
                </a:solidFill>
              </a:rPr>
              <a:t>journal.  When </a:t>
            </a:r>
            <a:r>
              <a:rPr lang="en-GB" dirty="0">
                <a:solidFill>
                  <a:schemeClr val="tx1"/>
                </a:solidFill>
              </a:rPr>
              <a:t>your child leaves, we can export a PDF copy of your child’s journal and a ZIP file including photos and videos for you</a:t>
            </a:r>
          </a:p>
          <a:p>
            <a:pPr>
              <a:buFont typeface="Century Gothic" panose="020B0502020202020204" pitchFamily="34" charset="0"/>
              <a:buChar char="►"/>
            </a:pPr>
            <a:r>
              <a:rPr lang="en-GB" dirty="0">
                <a:solidFill>
                  <a:schemeClr val="tx1"/>
                </a:solidFill>
              </a:rPr>
              <a:t>If they move to another setting also using Tapestry, their journal can be transferred across as well as your account</a:t>
            </a:r>
          </a:p>
        </p:txBody>
      </p:sp>
      <p:sp>
        <p:nvSpPr>
          <p:cNvPr id="6" name="Title 5">
            <a:extLst>
              <a:ext uri="{FF2B5EF4-FFF2-40B4-BE49-F238E27FC236}">
                <a16:creationId xmlns="" xmlns:a16="http://schemas.microsoft.com/office/drawing/2014/main" id="{FA7BBC10-01CC-4A87-829A-8373C0A2C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What is Tapestry?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7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Why are we using Tapestry?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It creates a two way communication between us (the staff), and you (the parents/guardians/carers)</a:t>
            </a:r>
          </a:p>
          <a:p>
            <a:r>
              <a:rPr lang="en-GB" dirty="0">
                <a:solidFill>
                  <a:schemeClr val="tx1"/>
                </a:solidFill>
              </a:rPr>
              <a:t>We can upload media, meaning you can see pictures and videos of what your child is really up to whilst they are with us</a:t>
            </a:r>
          </a:p>
          <a:p>
            <a:r>
              <a:rPr lang="en-GB" dirty="0">
                <a:solidFill>
                  <a:schemeClr val="tx1"/>
                </a:solidFill>
              </a:rPr>
              <a:t>There are greater opportunities to extend your child’s learning at home – you can view next steps, add your own observations and communicate with us whenever you like</a:t>
            </a:r>
          </a:p>
          <a:p>
            <a:r>
              <a:rPr lang="en-GB" dirty="0">
                <a:solidFill>
                  <a:schemeClr val="tx1"/>
                </a:solidFill>
              </a:rPr>
              <a:t>Unlike a physical, hard copy book, it’s easy to share with groups of relatives, such as extended families, separated parents and relatives living overseas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50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How is the data kept safe?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8234" y="1721467"/>
            <a:ext cx="6696744" cy="2429692"/>
          </a:xfrm>
        </p:spPr>
        <p:txBody>
          <a:bodyPr>
            <a:noAutofit/>
          </a:bodyPr>
          <a:lstStyle/>
          <a:p>
            <a:pPr>
              <a:buFont typeface="Century Gothic" panose="020B0502020202020204" pitchFamily="34" charset="0"/>
              <a:buChar char="►"/>
            </a:pPr>
            <a:r>
              <a:rPr lang="en-GB" sz="2000" dirty="0">
                <a:solidFill>
                  <a:schemeClr val="tx1"/>
                </a:solidFill>
              </a:rPr>
              <a:t>A password is required to access Tapestry, remember the stronger the password you set, the more secure your account is</a:t>
            </a:r>
          </a:p>
          <a:p>
            <a:pPr>
              <a:buFont typeface="Century Gothic" panose="020B0502020202020204" pitchFamily="34" charset="0"/>
              <a:buChar char="►"/>
            </a:pPr>
            <a:r>
              <a:rPr lang="en-GB" sz="2000" dirty="0">
                <a:solidFill>
                  <a:schemeClr val="tx1"/>
                </a:solidFill>
              </a:rPr>
              <a:t>You are linked manually to your child/children so you can only view observations for them</a:t>
            </a:r>
          </a:p>
          <a:p>
            <a:r>
              <a:rPr lang="en-GB" sz="2000" dirty="0">
                <a:solidFill>
                  <a:schemeClr val="tx1"/>
                </a:solidFill>
              </a:rPr>
              <a:t>We don’t need to store any of the data entered onto Tapestry, they store it for us on secure cloud servers within the EU</a:t>
            </a: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6" name="Picture 5" descr="A picture containing sitting, indoor, computer, table&#10;&#10;Description automatically generated">
            <a:extLst>
              <a:ext uri="{FF2B5EF4-FFF2-40B4-BE49-F238E27FC236}">
                <a16:creationId xmlns="" xmlns:a16="http://schemas.microsoft.com/office/drawing/2014/main" id="{ED005A14-D58D-416F-8BD0-2618C28A5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978" y="1778808"/>
            <a:ext cx="3014629" cy="1970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C6C6DF7-F4D2-450A-AACA-9EDA40CAD14B}"/>
              </a:ext>
            </a:extLst>
          </p:cNvPr>
          <p:cNvSpPr txBox="1"/>
          <p:nvPr/>
        </p:nvSpPr>
        <p:spPr>
          <a:xfrm>
            <a:off x="1269876" y="4634567"/>
            <a:ext cx="9145016" cy="2080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600" indent="-273600">
              <a:lnSpc>
                <a:spcPct val="70000"/>
              </a:lnSpc>
              <a:spcBef>
                <a:spcPts val="1800"/>
              </a:spcBef>
              <a:buFont typeface="Century Gothic" panose="020B0502020202020204" pitchFamily="34" charset="0"/>
              <a:buChar char="►"/>
            </a:pPr>
            <a:r>
              <a:rPr lang="en-GB" sz="2000" dirty="0"/>
              <a:t>Data is stored separately for each school</a:t>
            </a:r>
          </a:p>
          <a:p>
            <a:pPr marL="273600" indent="-273600">
              <a:lnSpc>
                <a:spcPct val="70000"/>
              </a:lnSpc>
              <a:spcBef>
                <a:spcPts val="1800"/>
              </a:spcBef>
              <a:buFont typeface="Century Gothic" panose="020B0502020202020204" pitchFamily="34" charset="0"/>
              <a:buChar char="►"/>
            </a:pPr>
            <a:r>
              <a:rPr lang="en-GB" sz="2000" dirty="0"/>
              <a:t>Tapestry’s developers and support personnel require our permission to access our Tapestry account</a:t>
            </a:r>
          </a:p>
          <a:p>
            <a:pPr marL="273600" indent="-273600">
              <a:lnSpc>
                <a:spcPct val="70000"/>
              </a:lnSpc>
              <a:spcBef>
                <a:spcPts val="1800"/>
              </a:spcBef>
              <a:buFont typeface="Century Gothic" panose="020B0502020202020204" pitchFamily="34" charset="0"/>
              <a:buChar char="►"/>
            </a:pPr>
            <a:r>
              <a:rPr lang="en-GB" sz="2000" dirty="0"/>
              <a:t>For more information about Tapestry security you can go on their website </a:t>
            </a:r>
            <a:r>
              <a:rPr lang="en-GB" sz="2000" dirty="0">
                <a:hlinkClick r:id="rId4"/>
              </a:rPr>
              <a:t>https://tapestry.info/security.html</a:t>
            </a:r>
            <a:endParaRPr lang="en-GB" sz="2000" dirty="0"/>
          </a:p>
          <a:p>
            <a:pPr marL="273600" indent="-273600">
              <a:lnSpc>
                <a:spcPct val="70000"/>
              </a:lnSpc>
              <a:spcBef>
                <a:spcPts val="1800"/>
              </a:spcBef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7060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Logging in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3892" y="1766887"/>
            <a:ext cx="6156174" cy="4772027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To login to Tapestry we will need to have an email address for you </a:t>
            </a:r>
          </a:p>
          <a:p>
            <a:r>
              <a:rPr lang="en-GB" dirty="0">
                <a:solidFill>
                  <a:schemeClr val="tx1"/>
                </a:solidFill>
              </a:rPr>
              <a:t>Once you activate your account you can then login using your email and password</a:t>
            </a:r>
          </a:p>
          <a:p>
            <a:r>
              <a:rPr lang="en-GB" dirty="0">
                <a:solidFill>
                  <a:schemeClr val="tx1"/>
                </a:solidFill>
              </a:rPr>
              <a:t>You can reset your password by email if you forget it </a:t>
            </a:r>
          </a:p>
          <a:p>
            <a:r>
              <a:rPr lang="en-GB" dirty="0">
                <a:solidFill>
                  <a:schemeClr val="tx1"/>
                </a:solidFill>
              </a:rPr>
              <a:t>Passwords are case sensitive</a:t>
            </a:r>
          </a:p>
          <a:p>
            <a:r>
              <a:rPr lang="en-GB" dirty="0">
                <a:solidFill>
                  <a:schemeClr val="tx1"/>
                </a:solidFill>
              </a:rPr>
              <a:t>Remember to set a strong password </a:t>
            </a:r>
          </a:p>
          <a:p>
            <a:r>
              <a:rPr lang="en-GB" dirty="0">
                <a:solidFill>
                  <a:schemeClr val="tx1"/>
                </a:solidFill>
              </a:rPr>
              <a:t>You can read this article for some guidance on how to set a strong and memorable password </a:t>
            </a:r>
            <a:r>
              <a:rPr lang="en-GB" dirty="0">
                <a:hlinkClick r:id="rId3"/>
              </a:rPr>
              <a:t>https://eyfs.info/forums/topic/47249-password-setting-advice/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D1F1C86-1F9D-425C-8366-D97ACCA35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7196" y="1764853"/>
            <a:ext cx="3834263" cy="295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Observations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884" y="1772816"/>
            <a:ext cx="6552728" cy="4797174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When you login to your account you will be able to see any observations for your child that have been added to their journal </a:t>
            </a:r>
          </a:p>
          <a:p>
            <a:r>
              <a:rPr lang="en-GB" dirty="0">
                <a:solidFill>
                  <a:schemeClr val="tx1"/>
                </a:solidFill>
              </a:rPr>
              <a:t>You will be able to see any photos/videos/audio files/documents attached to the observation, though if it’s a group one, this will depend on whether all of you giving your consent for other relatives to see photos/videos including your child</a:t>
            </a:r>
          </a:p>
          <a:p>
            <a:r>
              <a:rPr lang="en-GB" dirty="0">
                <a:solidFill>
                  <a:schemeClr val="tx1"/>
                </a:solidFill>
              </a:rPr>
              <a:t>Underneath the media you will see the notes, so the actual observation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You </a:t>
            </a:r>
            <a:r>
              <a:rPr lang="en-GB" dirty="0">
                <a:solidFill>
                  <a:schemeClr val="tx1"/>
                </a:solidFill>
              </a:rPr>
              <a:t>will also be able to add comments and like the </a:t>
            </a:r>
            <a:r>
              <a:rPr lang="en-GB" dirty="0" smtClean="0">
                <a:solidFill>
                  <a:schemeClr val="tx1"/>
                </a:solidFill>
              </a:rPr>
              <a:t>observation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You </a:t>
            </a:r>
            <a:r>
              <a:rPr lang="en-GB" dirty="0">
                <a:solidFill>
                  <a:schemeClr val="tx1"/>
                </a:solidFill>
              </a:rPr>
              <a:t>can also add your own observations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6EF915F-8E51-41EC-8030-103B7DD73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541" y="1788091"/>
            <a:ext cx="3715682" cy="47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44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868" y="439551"/>
            <a:ext cx="9479956" cy="1020762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Memos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4932038" cy="42672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Memos allow us to share messages with you such as reminders and newsletters </a:t>
            </a:r>
          </a:p>
          <a:p>
            <a:r>
              <a:rPr lang="en-GB" dirty="0">
                <a:solidFill>
                  <a:schemeClr val="tx1"/>
                </a:solidFill>
              </a:rPr>
              <a:t>They are separate to observations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You </a:t>
            </a:r>
            <a:r>
              <a:rPr lang="en-GB" dirty="0">
                <a:solidFill>
                  <a:schemeClr val="tx1"/>
                </a:solidFill>
              </a:rPr>
              <a:t>will also be able to add comments and like memos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9" name="Picture 8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6A295EB8-22DB-44A9-978C-BD991A622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476" y="2024654"/>
            <a:ext cx="4984298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7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868" y="439551"/>
            <a:ext cx="9479956" cy="1020762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Notifications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4932038" cy="42672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If you would like to receive notifications it’s possible to receive email notifications immediately, daily or weekly </a:t>
            </a:r>
          </a:p>
          <a:p>
            <a:r>
              <a:rPr lang="en-GB" dirty="0">
                <a:solidFill>
                  <a:schemeClr val="tx1"/>
                </a:solidFill>
              </a:rPr>
              <a:t>There are different notifications for things like new observations and observation comments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On </a:t>
            </a:r>
            <a:r>
              <a:rPr lang="en-GB" dirty="0">
                <a:solidFill>
                  <a:schemeClr val="tx1"/>
                </a:solidFill>
              </a:rPr>
              <a:t>the app (only on the new version) you can also receive push notifications 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8E003ED-ADDC-4E70-8B3A-8FEB9A5DB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0556" y="1775496"/>
            <a:ext cx="3673686" cy="27185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B41B349A-3C33-4D17-9AD0-58DD021BA3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2524" y="4870102"/>
            <a:ext cx="4576042" cy="130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15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908" y="275460"/>
            <a:ext cx="9143998" cy="1020762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Documents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1554" y="1800867"/>
            <a:ext cx="9468542" cy="244827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This feature allows us to upload our documents and share them with you </a:t>
            </a:r>
          </a:p>
          <a:p>
            <a:r>
              <a:rPr lang="en-GB" dirty="0">
                <a:solidFill>
                  <a:schemeClr val="tx1"/>
                </a:solidFill>
              </a:rPr>
              <a:t>It’s only available on the browser version of Tapestry</a:t>
            </a:r>
          </a:p>
          <a:p>
            <a:r>
              <a:rPr lang="en-GB" dirty="0">
                <a:solidFill>
                  <a:schemeClr val="tx1"/>
                </a:solidFill>
              </a:rPr>
              <a:t>We can organise the documents into folders </a:t>
            </a:r>
          </a:p>
          <a:p>
            <a:r>
              <a:rPr lang="en-GB" dirty="0">
                <a:solidFill>
                  <a:schemeClr val="tx1"/>
                </a:solidFill>
              </a:rPr>
              <a:t>We’ll use this for things like: protocol documents, planning, information about term dates and </a:t>
            </a:r>
            <a:r>
              <a:rPr lang="en-GB" dirty="0" smtClean="0">
                <a:solidFill>
                  <a:schemeClr val="tx1"/>
                </a:solidFill>
              </a:rPr>
              <a:t>holidays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EAC66C5-6F5B-4E98-B69D-3A0EB06DE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972" y="4451598"/>
            <a:ext cx="8470853" cy="195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3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2E4775F-FD57-49F3-81C4-D1C3011C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Page number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0773D99F-C3CB-45C9-827F-1417CD51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A65C989-B1FA-431C-BAFC-870ED51A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14" y="124368"/>
            <a:ext cx="1322947" cy="132294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="" xmlns:a16="http://schemas.microsoft.com/office/drawing/2014/main" id="{57908067-9632-46EE-9766-82CD4E6B4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When will we get started?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0CBAA1EC-04C4-4126-827B-EBDE937A0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9828582" cy="42672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Your child was enrolled in July so that you could fill in the All About </a:t>
            </a:r>
            <a:r>
              <a:rPr lang="en-GB" smtClean="0">
                <a:solidFill>
                  <a:schemeClr val="tx1"/>
                </a:solidFill>
              </a:rPr>
              <a:t>Me section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We will </a:t>
            </a:r>
            <a:r>
              <a:rPr lang="en-GB" dirty="0" smtClean="0">
                <a:solidFill>
                  <a:schemeClr val="tx1"/>
                </a:solidFill>
              </a:rPr>
              <a:t>change the status of your child from ‘Enrolled’ to ‘Active’ once you have returned the Tapestry permission slip. </a:t>
            </a:r>
            <a:r>
              <a:rPr lang="en-GB" dirty="0">
                <a:solidFill>
                  <a:schemeClr val="tx1"/>
                </a:solidFill>
              </a:rPr>
              <a:t>P</a:t>
            </a:r>
            <a:r>
              <a:rPr lang="en-GB" dirty="0" smtClean="0">
                <a:solidFill>
                  <a:schemeClr val="tx1"/>
                </a:solidFill>
              </a:rPr>
              <a:t>lease </a:t>
            </a:r>
            <a:r>
              <a:rPr lang="en-GB" dirty="0">
                <a:solidFill>
                  <a:schemeClr val="tx1"/>
                </a:solidFill>
              </a:rPr>
              <a:t>note that it’s not possible for parents to both be set up using the same email address</a:t>
            </a:r>
          </a:p>
          <a:p>
            <a:r>
              <a:rPr lang="en-GB" dirty="0">
                <a:solidFill>
                  <a:schemeClr val="tx1"/>
                </a:solidFill>
              </a:rPr>
              <a:t>We should have your account </a:t>
            </a:r>
            <a:r>
              <a:rPr lang="en-GB" dirty="0" smtClean="0">
                <a:solidFill>
                  <a:schemeClr val="tx1"/>
                </a:solidFill>
              </a:rPr>
              <a:t>created very quickly once we have your email address and </a:t>
            </a:r>
            <a:r>
              <a:rPr lang="en-GB" dirty="0">
                <a:solidFill>
                  <a:schemeClr val="tx1"/>
                </a:solidFill>
              </a:rPr>
              <a:t>you will receive a link to set a password for yourself, remember to check your spam/junk folders for this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97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udent presentatio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udent presentation" id="{61936DD2-5F1E-4CE5-AB4B-725D35FC9179}" vid="{60FEA300-D151-4B21-9955-901AC34D046A}"/>
    </a:ext>
  </a:extLst>
</a:theme>
</file>

<file path=ppt/theme/theme2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26C8DAA4D68DC41B42A15DBADFB4AF7" ma:contentTypeVersion="13" ma:contentTypeDescription="Create a new document." ma:contentTypeScope="" ma:versionID="faac560a91bcf32eee3e4f751496ac9d">
  <xsd:schema xmlns:xsd="http://www.w3.org/2001/XMLSchema" xmlns:xs="http://www.w3.org/2001/XMLSchema" xmlns:p="http://schemas.microsoft.com/office/2006/metadata/properties" xmlns:ns3="1c75b86c-e37a-4f46-8469-d7ddc2722037" xmlns:ns4="ef76602e-f705-4b45-8aed-2e053ec6bf94" targetNamespace="http://schemas.microsoft.com/office/2006/metadata/properties" ma:root="true" ma:fieldsID="77db856b44ed000d16dde4f13bb2ff06" ns3:_="" ns4:_="">
    <xsd:import namespace="1c75b86c-e37a-4f46-8469-d7ddc2722037"/>
    <xsd:import namespace="ef76602e-f705-4b45-8aed-2e053ec6bf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75b86c-e37a-4f46-8469-d7ddc2722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6602e-f705-4b45-8aed-2e053ec6b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C11489-4CEB-4C64-9D75-A3CCDE318582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1c75b86c-e37a-4f46-8469-d7ddc2722037"/>
    <ds:schemaRef ds:uri="ef76602e-f705-4b45-8aed-2e053ec6bf9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9D82113-77C7-4BF4-85DF-6C9602B6F5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2EEA65-6297-4DA6-9F44-12549F3BC5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75b86c-e37a-4f46-8469-d7ddc2722037"/>
    <ds:schemaRef ds:uri="ef76602e-f705-4b45-8aed-2e053ec6b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scientific report presentation</Template>
  <TotalTime>0</TotalTime>
  <Words>747</Words>
  <Application>Microsoft Office PowerPoint</Application>
  <PresentationFormat>Custom</PresentationFormat>
  <Paragraphs>68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Student presentation</vt:lpstr>
      <vt:lpstr>Tapestry Online Learning Journal</vt:lpstr>
      <vt:lpstr>What is Tapestry? </vt:lpstr>
      <vt:lpstr>Why are we using Tapestry?</vt:lpstr>
      <vt:lpstr>How is the data kept safe?</vt:lpstr>
      <vt:lpstr>Logging in</vt:lpstr>
      <vt:lpstr>Observations</vt:lpstr>
      <vt:lpstr>Memos</vt:lpstr>
      <vt:lpstr>Notifications</vt:lpstr>
      <vt:lpstr>Documents </vt:lpstr>
      <vt:lpstr>When will we get started?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2017-05-08T14:48:11Z</dcterms:created>
  <dcterms:modified xsi:type="dcterms:W3CDTF">2023-09-07T09:45:47Z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0x010100226C8DAA4D68DC41B42A15DBADFB4AF7</vt:lpwstr>
  </property>
  <property fmtid="{D5CDD505-2E9C-101B-9397-08002B2CF9AE}" pid="3" name="NXPowerLiteLastOptimized">
    <vt:lpwstr>797065</vt:lpwstr>
  </property>
  <property fmtid="{D5CDD505-2E9C-101B-9397-08002B2CF9AE}" pid="4" name="NXPowerLiteSettings">
    <vt:lpwstr>C7000400038000</vt:lpwstr>
  </property>
  <property fmtid="{D5CDD505-2E9C-101B-9397-08002B2CF9AE}" pid="5" name="NXPowerLiteVersion">
    <vt:lpwstr>S9.0.1</vt:lpwstr>
  </property>
  <property fmtid="{D5CDD505-2E9C-101B-9397-08002B2CF9AE}" pid="6" name="_TemplateID">
    <vt:lpwstr>TC034605859991</vt:lpwstr>
  </property>
</Properties>
</file>